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7" r:id="rId2"/>
    <p:sldId id="258" r:id="rId3"/>
    <p:sldId id="259" r:id="rId4"/>
    <p:sldId id="260" r:id="rId5"/>
    <p:sldId id="265" r:id="rId6"/>
    <p:sldId id="266" r:id="rId7"/>
    <p:sldId id="269" r:id="rId8"/>
    <p:sldId id="271" r:id="rId9"/>
    <p:sldId id="270" r:id="rId10"/>
    <p:sldId id="272" r:id="rId11"/>
    <p:sldId id="273" r:id="rId12"/>
    <p:sldId id="274" r:id="rId13"/>
    <p:sldId id="275" r:id="rId14"/>
    <p:sldId id="289" r:id="rId15"/>
    <p:sldId id="278" r:id="rId16"/>
    <p:sldId id="279" r:id="rId17"/>
    <p:sldId id="280" r:id="rId18"/>
    <p:sldId id="281" r:id="rId19"/>
    <p:sldId id="282" r:id="rId20"/>
    <p:sldId id="283" r:id="rId21"/>
    <p:sldId id="284" r:id="rId22"/>
    <p:sldId id="285" r:id="rId23"/>
    <p:sldId id="267" r:id="rId24"/>
    <p:sldId id="276" r:id="rId25"/>
    <p:sldId id="268" r:id="rId26"/>
    <p:sldId id="294" r:id="rId27"/>
    <p:sldId id="277" r:id="rId28"/>
    <p:sldId id="290" r:id="rId29"/>
    <p:sldId id="291" r:id="rId30"/>
    <p:sldId id="293" r:id="rId31"/>
    <p:sldId id="302" r:id="rId32"/>
    <p:sldId id="303" r:id="rId33"/>
    <p:sldId id="304" r:id="rId34"/>
    <p:sldId id="311" r:id="rId35"/>
    <p:sldId id="312" r:id="rId36"/>
    <p:sldId id="286" r:id="rId37"/>
    <p:sldId id="287" r:id="rId38"/>
    <p:sldId id="310" r:id="rId39"/>
    <p:sldId id="314" r:id="rId40"/>
    <p:sldId id="297" r:id="rId41"/>
    <p:sldId id="296" r:id="rId42"/>
    <p:sldId id="313" r:id="rId43"/>
    <p:sldId id="298" r:id="rId44"/>
    <p:sldId id="300" r:id="rId45"/>
    <p:sldId id="301" r:id="rId46"/>
    <p:sldId id="315" r:id="rId47"/>
    <p:sldId id="316" r:id="rId48"/>
    <p:sldId id="317" r:id="rId49"/>
    <p:sldId id="31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75"/>
    <p:restoredTop sz="88361"/>
  </p:normalViewPr>
  <p:slideViewPr>
    <p:cSldViewPr snapToGrid="0" snapToObjects="1">
      <p:cViewPr varScale="1">
        <p:scale>
          <a:sx n="58" d="100"/>
          <a:sy n="58" d="100"/>
        </p:scale>
        <p:origin x="216" y="6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3/21/23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31</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Main effect n=25:</a:t>
            </a:r>
          </a:p>
          <a:p>
            <a:r>
              <a:rPr lang="en-US" i="0" dirty="0"/>
              <a:t>Overall: -5 – 9</a:t>
            </a:r>
          </a:p>
          <a:p>
            <a:endParaRPr lang="en-US" i="0" dirty="0"/>
          </a:p>
          <a:p>
            <a:r>
              <a:rPr lang="en-US" i="0" dirty="0"/>
              <a:t>Positive contrast n=25: (p-uncorrected=0.05)</a:t>
            </a:r>
          </a:p>
          <a:p>
            <a:r>
              <a:rPr lang="en-US" i="0" dirty="0"/>
              <a:t>0-3</a:t>
            </a:r>
          </a:p>
          <a:p>
            <a:endParaRPr lang="en-US" i="0" dirty="0"/>
          </a:p>
          <a:p>
            <a:r>
              <a:rPr lang="en-US" i="0" dirty="0"/>
              <a:t>Main effect n=21</a:t>
            </a:r>
          </a:p>
          <a:p>
            <a:r>
              <a:rPr lang="en-US" i="0" dirty="0" err="1"/>
              <a:t>Contast</a:t>
            </a:r>
            <a:r>
              <a:rPr lang="en-US" i="0" dirty="0"/>
              <a:t>:</a:t>
            </a:r>
          </a:p>
          <a:p>
            <a:r>
              <a:rPr lang="en-US" i="0" dirty="0"/>
              <a:t>Positive, p=0.04</a:t>
            </a:r>
          </a:p>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47</a:t>
            </a:fld>
            <a:endParaRPr lang="en-US"/>
          </a:p>
        </p:txBody>
      </p:sp>
    </p:spTree>
    <p:extLst>
      <p:ext uri="{BB962C8B-B14F-4D97-AF65-F5344CB8AC3E}">
        <p14:creationId xmlns:p14="http://schemas.microsoft.com/office/powerpoint/2010/main" val="79080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Childhood n=21, ns</a:t>
            </a:r>
          </a:p>
          <a:p>
            <a:r>
              <a:rPr lang="en-US" dirty="0"/>
              <a:t>Adolescence n=21</a:t>
            </a:r>
          </a:p>
          <a:p>
            <a:r>
              <a:rPr lang="en-US" dirty="0"/>
              <a:t>[0,6]</a:t>
            </a:r>
          </a:p>
          <a:p>
            <a:endParaRPr lang="en-US" dirty="0"/>
          </a:p>
          <a:p>
            <a:r>
              <a:rPr lang="en-US" dirty="0"/>
              <a:t>Adulthood ns</a:t>
            </a:r>
          </a:p>
          <a:p>
            <a:endParaRPr lang="en-US" dirty="0"/>
          </a:p>
          <a:p>
            <a:r>
              <a:rPr lang="en-US" dirty="0"/>
              <a:t>Contrast:</a:t>
            </a:r>
          </a:p>
          <a:p>
            <a:r>
              <a:rPr lang="en-US" dirty="0"/>
              <a:t>Positive, p=0.005 uncorrected</a:t>
            </a:r>
          </a:p>
          <a:p>
            <a:endParaRPr lang="en-US" dirty="0"/>
          </a:p>
          <a:p>
            <a:r>
              <a:rPr lang="en-US" dirty="0"/>
              <a:t>Childhood n=25 ns</a:t>
            </a:r>
          </a:p>
          <a:p>
            <a:r>
              <a:rPr lang="en-US" dirty="0"/>
              <a:t>Contrast:</a:t>
            </a:r>
          </a:p>
          <a:p>
            <a:r>
              <a:rPr lang="en-US" dirty="0"/>
              <a:t>Positive, p=0.02 uncorrected</a:t>
            </a:r>
          </a:p>
        </p:txBody>
      </p:sp>
      <p:sp>
        <p:nvSpPr>
          <p:cNvPr id="4" name="Slide Number Placeholder 3"/>
          <p:cNvSpPr>
            <a:spLocks noGrp="1"/>
          </p:cNvSpPr>
          <p:nvPr>
            <p:ph type="sldNum" sz="quarter" idx="5"/>
          </p:nvPr>
        </p:nvSpPr>
        <p:spPr/>
        <p:txBody>
          <a:bodyPr/>
          <a:lstStyle/>
          <a:p>
            <a:fld id="{C0D73FDF-D566-EC47-8DCC-B429B289367E}" type="slidenum">
              <a:rPr lang="en-US" smtClean="0"/>
              <a:t>48</a:t>
            </a:fld>
            <a:endParaRPr lang="en-US"/>
          </a:p>
        </p:txBody>
      </p:sp>
    </p:spTree>
    <p:extLst>
      <p:ext uri="{BB962C8B-B14F-4D97-AF65-F5344CB8AC3E}">
        <p14:creationId xmlns:p14="http://schemas.microsoft.com/office/powerpoint/2010/main" val="1106855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Childhood: 0 -5.8</a:t>
            </a:r>
          </a:p>
          <a:p>
            <a:r>
              <a:rPr lang="en-US" dirty="0"/>
              <a:t>Adolescence: 0-7</a:t>
            </a:r>
          </a:p>
        </p:txBody>
      </p:sp>
      <p:sp>
        <p:nvSpPr>
          <p:cNvPr id="4" name="Slide Number Placeholder 3"/>
          <p:cNvSpPr>
            <a:spLocks noGrp="1"/>
          </p:cNvSpPr>
          <p:nvPr>
            <p:ph type="sldNum" sz="quarter" idx="5"/>
          </p:nvPr>
        </p:nvSpPr>
        <p:spPr/>
        <p:txBody>
          <a:bodyPr/>
          <a:lstStyle/>
          <a:p>
            <a:fld id="{C0D73FDF-D566-EC47-8DCC-B429B289367E}" type="slidenum">
              <a:rPr lang="en-US" smtClean="0"/>
              <a:t>33</a:t>
            </a:fld>
            <a:endParaRPr lang="en-US"/>
          </a:p>
        </p:txBody>
      </p:sp>
    </p:spTree>
    <p:extLst>
      <p:ext uri="{BB962C8B-B14F-4D97-AF65-F5344CB8AC3E}">
        <p14:creationId xmlns:p14="http://schemas.microsoft.com/office/powerpoint/2010/main" val="333055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7.6</a:t>
            </a:r>
          </a:p>
          <a:p>
            <a:r>
              <a:rPr lang="en-US" dirty="0"/>
              <a:t>YA: 0,6</a:t>
            </a:r>
          </a:p>
          <a:p>
            <a:r>
              <a:rPr lang="en-US" dirty="0"/>
              <a:t>Adulthood: </a:t>
            </a:r>
          </a:p>
          <a:p>
            <a:endParaRPr lang="en-US" dirty="0"/>
          </a:p>
          <a:p>
            <a:r>
              <a:rPr lang="en-US" dirty="0"/>
              <a:t>Adolescence subcortical clusters: hippocampus</a:t>
            </a:r>
          </a:p>
        </p:txBody>
      </p:sp>
      <p:sp>
        <p:nvSpPr>
          <p:cNvPr id="4" name="Slide Number Placeholder 3"/>
          <p:cNvSpPr>
            <a:spLocks noGrp="1"/>
          </p:cNvSpPr>
          <p:nvPr>
            <p:ph type="sldNum" sz="quarter" idx="5"/>
          </p:nvPr>
        </p:nvSpPr>
        <p:spPr/>
        <p:txBody>
          <a:bodyPr/>
          <a:lstStyle/>
          <a:p>
            <a:fld id="{C0D73FDF-D566-EC47-8DCC-B429B289367E}" type="slidenum">
              <a:rPr lang="en-US" smtClean="0"/>
              <a:t>34</a:t>
            </a:fld>
            <a:endParaRPr lang="en-US"/>
          </a:p>
        </p:txBody>
      </p:sp>
    </p:spTree>
    <p:extLst>
      <p:ext uri="{BB962C8B-B14F-4D97-AF65-F5344CB8AC3E}">
        <p14:creationId xmlns:p14="http://schemas.microsoft.com/office/powerpoint/2010/main" val="1919666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 7.7</a:t>
            </a:r>
          </a:p>
          <a:p>
            <a:r>
              <a:rPr lang="en-US" dirty="0"/>
              <a:t>YA: 0-6</a:t>
            </a:r>
          </a:p>
          <a:p>
            <a:r>
              <a:rPr lang="en-US" dirty="0"/>
              <a:t>Adulthood: 0-6</a:t>
            </a:r>
          </a:p>
          <a:p>
            <a:endParaRPr lang="en-US" dirty="0"/>
          </a:p>
          <a:p>
            <a:r>
              <a:rPr lang="en-US" dirty="0"/>
              <a:t>Adolescence subcortical clusters: hippocampus, amygdala</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406031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38</a:t>
            </a:fld>
            <a:endParaRPr lang="en-US"/>
          </a:p>
        </p:txBody>
      </p:sp>
    </p:spTree>
    <p:extLst>
      <p:ext uri="{BB962C8B-B14F-4D97-AF65-F5344CB8AC3E}">
        <p14:creationId xmlns:p14="http://schemas.microsoft.com/office/powerpoint/2010/main" val="79334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mpfc</a:t>
            </a:r>
            <a:r>
              <a:rPr lang="en-US" sz="1200" b="0" i="0" u="none" strike="noStrike" kern="1200" dirty="0">
                <a:solidFill>
                  <a:schemeClr val="tx1"/>
                </a:solidFill>
                <a:effectLst/>
                <a:latin typeface="+mn-lt"/>
                <a:ea typeface="+mn-ea"/>
                <a:cs typeface="+mn-cs"/>
              </a:rPr>
              <a:t> T-VALUE FOR COLOR BAR:</a:t>
            </a:r>
          </a:p>
          <a:p>
            <a:pPr rtl="0"/>
            <a:r>
              <a:rPr lang="en-US" sz="1200" b="0" i="0" u="none" strike="noStrike" kern="1200" dirty="0">
                <a:solidFill>
                  <a:schemeClr val="tx1"/>
                </a:solidFill>
                <a:effectLst/>
                <a:latin typeface="+mn-lt"/>
                <a:ea typeface="+mn-ea"/>
                <a:cs typeface="+mn-cs"/>
              </a:rPr>
              <a:t>Childhood: 0-5.6</a:t>
            </a:r>
          </a:p>
          <a:p>
            <a:pPr rtl="0"/>
            <a:r>
              <a:rPr lang="en-US" sz="1200" b="0" i="0" u="none" strike="noStrike" kern="1200" dirty="0">
                <a:solidFill>
                  <a:schemeClr val="tx1"/>
                </a:solidFill>
                <a:effectLst/>
                <a:latin typeface="+mn-lt"/>
                <a:ea typeface="+mn-ea"/>
                <a:cs typeface="+mn-cs"/>
              </a:rPr>
              <a:t>Adolescence: -5.13 – 8.41</a:t>
            </a:r>
          </a:p>
          <a:p>
            <a:pPr rtl="0"/>
            <a:r>
              <a:rPr lang="en-US" sz="1200" b="0" i="0" u="none" strike="noStrike" kern="1200" dirty="0">
                <a:solidFill>
                  <a:schemeClr val="tx1"/>
                </a:solidFill>
                <a:effectLst/>
                <a:latin typeface="+mn-lt"/>
                <a:ea typeface="+mn-ea"/>
                <a:cs typeface="+mn-cs"/>
              </a:rPr>
              <a:t>YA: 0-6</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contrast 4.3</a:t>
            </a:r>
          </a:p>
        </p:txBody>
      </p:sp>
      <p:sp>
        <p:nvSpPr>
          <p:cNvPr id="4" name="Slide Number Placeholder 3"/>
          <p:cNvSpPr>
            <a:spLocks noGrp="1"/>
          </p:cNvSpPr>
          <p:nvPr>
            <p:ph type="sldNum" sz="quarter" idx="5"/>
          </p:nvPr>
        </p:nvSpPr>
        <p:spPr/>
        <p:txBody>
          <a:bodyPr/>
          <a:lstStyle/>
          <a:p>
            <a:fld id="{C0D73FDF-D566-EC47-8DCC-B429B289367E}" type="slidenum">
              <a:rPr lang="en-US" smtClean="0"/>
              <a:t>41</a:t>
            </a:fld>
            <a:endParaRPr lang="en-US"/>
          </a:p>
        </p:txBody>
      </p:sp>
    </p:spTree>
    <p:extLst>
      <p:ext uri="{BB962C8B-B14F-4D97-AF65-F5344CB8AC3E}">
        <p14:creationId xmlns:p14="http://schemas.microsoft.com/office/powerpoint/2010/main" val="1562692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Insula t values</a:t>
            </a:r>
          </a:p>
          <a:p>
            <a:r>
              <a:rPr lang="en-US" dirty="0"/>
              <a:t>Childhood: -4 – 6</a:t>
            </a:r>
          </a:p>
          <a:p>
            <a:r>
              <a:rPr lang="en-US" dirty="0"/>
              <a:t>Adolescence: -5 - 8</a:t>
            </a:r>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415073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224127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3/21/23</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3/21/23</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3/21/23</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3/21/23</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3/21/23</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3/21/23</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3/21/23</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3/21/23</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3/21/23</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3/21/23</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3/21/23</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3/21/23</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8.jpg"/><Relationship Id="rId4" Type="http://schemas.openxmlformats.org/officeDocument/2006/relationships/image" Target="../media/image67.jpg"/></Relationships>
</file>

<file path=ppt/slides/_rels/slide3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81.png"/><Relationship Id="rId7" Type="http://schemas.openxmlformats.org/officeDocument/2006/relationships/image" Target="../media/image85.jp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jp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0.jpg"/><Relationship Id="rId4" Type="http://schemas.openxmlformats.org/officeDocument/2006/relationships/image" Target="../media/image89.jpg"/></Relationships>
</file>

<file path=ppt/slides/_rels/slide41.xml.rels><?xml version="1.0" encoding="UTF-8" standalone="yes"?>
<Relationships xmlns="http://schemas.openxmlformats.org/package/2006/relationships"><Relationship Id="rId8" Type="http://schemas.openxmlformats.org/officeDocument/2006/relationships/image" Target="../media/image96.jpg"/><Relationship Id="rId3" Type="http://schemas.openxmlformats.org/officeDocument/2006/relationships/image" Target="../media/image91.png"/><Relationship Id="rId7" Type="http://schemas.openxmlformats.org/officeDocument/2006/relationships/image" Target="../media/image95.jpg"/><Relationship Id="rId12"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4.jpg"/><Relationship Id="rId11" Type="http://schemas.openxmlformats.org/officeDocument/2006/relationships/image" Target="../media/image99.png"/><Relationship Id="rId5" Type="http://schemas.openxmlformats.org/officeDocument/2006/relationships/image" Target="../media/image93.jpg"/><Relationship Id="rId10" Type="http://schemas.openxmlformats.org/officeDocument/2006/relationships/image" Target="../media/image98.jpg"/><Relationship Id="rId4" Type="http://schemas.openxmlformats.org/officeDocument/2006/relationships/image" Target="../media/image92.png"/><Relationship Id="rId9" Type="http://schemas.openxmlformats.org/officeDocument/2006/relationships/image" Target="../media/image97.jpg"/></Relationships>
</file>

<file path=ppt/slides/_rels/slide42.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4.jpg"/><Relationship Id="rId5" Type="http://schemas.openxmlformats.org/officeDocument/2006/relationships/image" Target="../media/image103.jpg"/><Relationship Id="rId4" Type="http://schemas.openxmlformats.org/officeDocument/2006/relationships/image" Target="../media/image102.emf"/></Relationships>
</file>

<file path=ppt/slides/_rels/slide43.xml.rels><?xml version="1.0" encoding="UTF-8" standalone="yes"?>
<Relationships xmlns="http://schemas.openxmlformats.org/package/2006/relationships"><Relationship Id="rId3" Type="http://schemas.openxmlformats.org/officeDocument/2006/relationships/image" Target="../media/image107.jpg"/><Relationship Id="rId7" Type="http://schemas.openxmlformats.org/officeDocument/2006/relationships/image" Target="../media/image111.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10.jpg"/><Relationship Id="rId5" Type="http://schemas.openxmlformats.org/officeDocument/2006/relationships/image" Target="../media/image109.jpg"/><Relationship Id="rId4" Type="http://schemas.openxmlformats.org/officeDocument/2006/relationships/image" Target="../media/image108.jpg"/></Relationships>
</file>

<file path=ppt/slides/_rels/slide44.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4.jpg"/><Relationship Id="rId7" Type="http://schemas.openxmlformats.org/officeDocument/2006/relationships/image" Target="../media/image9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7.jpg"/><Relationship Id="rId11" Type="http://schemas.openxmlformats.org/officeDocument/2006/relationships/image" Target="../media/image121.jpg"/><Relationship Id="rId5" Type="http://schemas.openxmlformats.org/officeDocument/2006/relationships/image" Target="../media/image116.jpg"/><Relationship Id="rId10" Type="http://schemas.openxmlformats.org/officeDocument/2006/relationships/image" Target="../media/image120.jpg"/><Relationship Id="rId4" Type="http://schemas.openxmlformats.org/officeDocument/2006/relationships/image" Target="../media/image115.jpg"/><Relationship Id="rId9" Type="http://schemas.openxmlformats.org/officeDocument/2006/relationships/image" Target="../media/image119.jpg"/></Relationships>
</file>

<file path=ppt/slides/_rels/slide48.xml.rels><?xml version="1.0" encoding="UTF-8" standalone="yes"?>
<Relationships xmlns="http://schemas.openxmlformats.org/package/2006/relationships"><Relationship Id="rId3" Type="http://schemas.openxmlformats.org/officeDocument/2006/relationships/image" Target="../media/image122.jpg"/><Relationship Id="rId7" Type="http://schemas.openxmlformats.org/officeDocument/2006/relationships/image" Target="../media/image126.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5.jpg"/><Relationship Id="rId5" Type="http://schemas.openxmlformats.org/officeDocument/2006/relationships/image" Target="../media/image124.jpg"/><Relationship Id="rId4" Type="http://schemas.openxmlformats.org/officeDocument/2006/relationships/image" Target="../media/image123.jpg"/></Relationships>
</file>

<file path=ppt/slides/_rels/slide49.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2.xml"/><Relationship Id="rId5" Type="http://schemas.openxmlformats.org/officeDocument/2006/relationships/image" Target="../media/image130.jpg"/><Relationship Id="rId4" Type="http://schemas.openxmlformats.org/officeDocument/2006/relationships/image" Target="../media/image129.jpg"/></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dirty="0"/>
              <a:t>Main Effect Auditory Network Seed Based Functional Connectivity n=18</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3"/>
          <a:stretch>
            <a:fillRect/>
          </a:stretch>
        </p:blipFill>
        <p:spPr>
          <a:xfrm>
            <a:off x="83929" y="145094"/>
            <a:ext cx="3116915" cy="694145"/>
          </a:xfrm>
          <a:prstGeom prst="rect">
            <a:avLst/>
          </a:prstGeom>
        </p:spPr>
      </p:pic>
      <p:pic>
        <p:nvPicPr>
          <p:cNvPr id="12" name="Picture 11" descr="A picture containing tableware, cup&#10;&#10;Description automatically generated">
            <a:extLst>
              <a:ext uri="{FF2B5EF4-FFF2-40B4-BE49-F238E27FC236}">
                <a16:creationId xmlns:a16="http://schemas.microsoft.com/office/drawing/2014/main" id="{E3C693AF-CED8-694C-95E9-0818ED388923}"/>
              </a:ext>
            </a:extLst>
          </p:cNvPr>
          <p:cNvPicPr>
            <a:picLocks noChangeAspect="1"/>
          </p:cNvPicPr>
          <p:nvPr/>
        </p:nvPicPr>
        <p:blipFill>
          <a:blip r:embed="rId4"/>
          <a:stretch>
            <a:fillRect/>
          </a:stretch>
        </p:blipFill>
        <p:spPr>
          <a:xfrm>
            <a:off x="2585184" y="1047373"/>
            <a:ext cx="7734987" cy="1361660"/>
          </a:xfrm>
          <a:prstGeom prst="rect">
            <a:avLst/>
          </a:prstGeom>
        </p:spPr>
      </p:pic>
      <p:pic>
        <p:nvPicPr>
          <p:cNvPr id="16" name="Picture 15" descr="A picture containing tableware&#10;&#10;Description automatically generated">
            <a:extLst>
              <a:ext uri="{FF2B5EF4-FFF2-40B4-BE49-F238E27FC236}">
                <a16:creationId xmlns:a16="http://schemas.microsoft.com/office/drawing/2014/main" id="{8F60DA48-403E-264A-80C5-13CD4A0855FD}"/>
              </a:ext>
            </a:extLst>
          </p:cNvPr>
          <p:cNvPicPr>
            <a:picLocks noChangeAspect="1"/>
          </p:cNvPicPr>
          <p:nvPr/>
        </p:nvPicPr>
        <p:blipFill>
          <a:blip r:embed="rId5"/>
          <a:stretch>
            <a:fillRect/>
          </a:stretch>
        </p:blipFill>
        <p:spPr>
          <a:xfrm>
            <a:off x="2640602" y="2434978"/>
            <a:ext cx="7734987" cy="1361660"/>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DECC1-D958-8B49-922B-8A464EF5209F}"/>
              </a:ext>
            </a:extLst>
          </p:cNvPr>
          <p:cNvSpPr/>
          <p:nvPr/>
        </p:nvSpPr>
        <p:spPr>
          <a:xfrm>
            <a:off x="2564618" y="400544"/>
            <a:ext cx="9013370" cy="369332"/>
          </a:xfrm>
          <a:prstGeom prst="rect">
            <a:avLst/>
          </a:prstGeom>
        </p:spPr>
        <p:txBody>
          <a:bodyPr wrap="square">
            <a:spAutoFit/>
          </a:bodyPr>
          <a:lstStyle/>
          <a:p>
            <a:r>
              <a:rPr lang="en-US" dirty="0"/>
              <a:t>Main Effect of  Developmental Timing on Posterior STG Seed Based Functional Connectivity</a:t>
            </a:r>
          </a:p>
        </p:txBody>
      </p:sp>
      <p:sp>
        <p:nvSpPr>
          <p:cNvPr id="5" name="TextBox 4">
            <a:extLst>
              <a:ext uri="{FF2B5EF4-FFF2-40B4-BE49-F238E27FC236}">
                <a16:creationId xmlns:a16="http://schemas.microsoft.com/office/drawing/2014/main" id="{C60D5A11-2056-9F44-878D-007C21ED87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74E3E779-987F-C947-AA29-F5997F2AD05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00273E0-2900-6A4B-82EC-676F28C74AC8}"/>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2758838-8114-4F42-AA0E-6C24E8DC345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pic>
        <p:nvPicPr>
          <p:cNvPr id="9" name="Picture 8" descr="Graphical user interface, application&#10;&#10;Description automatically generated">
            <a:extLst>
              <a:ext uri="{FF2B5EF4-FFF2-40B4-BE49-F238E27FC236}">
                <a16:creationId xmlns:a16="http://schemas.microsoft.com/office/drawing/2014/main" id="{336679E9-7498-8F46-AD68-74B21C8FEBFB}"/>
              </a:ext>
            </a:extLst>
          </p:cNvPr>
          <p:cNvPicPr>
            <a:picLocks noChangeAspect="1"/>
          </p:cNvPicPr>
          <p:nvPr/>
        </p:nvPicPr>
        <p:blipFill rotWithShape="1">
          <a:blip r:embed="rId3"/>
          <a:srcRect l="41741" t="18046" r="34541" b="71050"/>
          <a:stretch/>
        </p:blipFill>
        <p:spPr>
          <a:xfrm>
            <a:off x="9007129" y="6111594"/>
            <a:ext cx="2888667" cy="746406"/>
          </a:xfrm>
          <a:prstGeom prst="rect">
            <a:avLst/>
          </a:prstGeom>
        </p:spPr>
      </p:pic>
      <p:pic>
        <p:nvPicPr>
          <p:cNvPr id="11" name="Picture 10" descr="A close-up of several coins&#10;&#10;Description automatically generated with medium confidence">
            <a:extLst>
              <a:ext uri="{FF2B5EF4-FFF2-40B4-BE49-F238E27FC236}">
                <a16:creationId xmlns:a16="http://schemas.microsoft.com/office/drawing/2014/main" id="{1F57EE67-C9DA-DD41-91A9-A5AE8366C81F}"/>
              </a:ext>
            </a:extLst>
          </p:cNvPr>
          <p:cNvPicPr>
            <a:picLocks noChangeAspect="1"/>
          </p:cNvPicPr>
          <p:nvPr/>
        </p:nvPicPr>
        <p:blipFill>
          <a:blip r:embed="rId4"/>
          <a:stretch>
            <a:fillRect/>
          </a:stretch>
        </p:blipFill>
        <p:spPr>
          <a:xfrm>
            <a:off x="2564618" y="4875298"/>
            <a:ext cx="6583680" cy="1172079"/>
          </a:xfrm>
          <a:prstGeom prst="rect">
            <a:avLst/>
          </a:prstGeom>
        </p:spPr>
      </p:pic>
      <p:pic>
        <p:nvPicPr>
          <p:cNvPr id="13" name="Picture 12" descr="A group of coins&#10;&#10;Description automatically generated with low confidence">
            <a:extLst>
              <a:ext uri="{FF2B5EF4-FFF2-40B4-BE49-F238E27FC236}">
                <a16:creationId xmlns:a16="http://schemas.microsoft.com/office/drawing/2014/main" id="{FADC5366-A21E-1842-8327-A9F3FE3E7381}"/>
              </a:ext>
            </a:extLst>
          </p:cNvPr>
          <p:cNvPicPr>
            <a:picLocks noChangeAspect="1"/>
          </p:cNvPicPr>
          <p:nvPr/>
        </p:nvPicPr>
        <p:blipFill>
          <a:blip r:embed="rId5"/>
          <a:stretch>
            <a:fillRect/>
          </a:stretch>
        </p:blipFill>
        <p:spPr>
          <a:xfrm>
            <a:off x="2564618" y="3402263"/>
            <a:ext cx="6583680" cy="1169233"/>
          </a:xfrm>
          <a:prstGeom prst="rect">
            <a:avLst/>
          </a:prstGeom>
        </p:spPr>
      </p:pic>
      <p:pic>
        <p:nvPicPr>
          <p:cNvPr id="17" name="Picture 16">
            <a:extLst>
              <a:ext uri="{FF2B5EF4-FFF2-40B4-BE49-F238E27FC236}">
                <a16:creationId xmlns:a16="http://schemas.microsoft.com/office/drawing/2014/main" id="{05AFD4B1-537C-BF43-B56E-0CEBA5FA83BC}"/>
              </a:ext>
            </a:extLst>
          </p:cNvPr>
          <p:cNvPicPr>
            <a:picLocks noChangeAspect="1"/>
          </p:cNvPicPr>
          <p:nvPr/>
        </p:nvPicPr>
        <p:blipFill>
          <a:blip r:embed="rId6"/>
          <a:stretch>
            <a:fillRect/>
          </a:stretch>
        </p:blipFill>
        <p:spPr>
          <a:xfrm>
            <a:off x="2564618" y="2150645"/>
            <a:ext cx="6583680" cy="1160997"/>
          </a:xfrm>
          <a:prstGeom prst="rect">
            <a:avLst/>
          </a:prstGeom>
        </p:spPr>
      </p:pic>
      <p:sp>
        <p:nvSpPr>
          <p:cNvPr id="18" name="TextBox 17">
            <a:extLst>
              <a:ext uri="{FF2B5EF4-FFF2-40B4-BE49-F238E27FC236}">
                <a16:creationId xmlns:a16="http://schemas.microsoft.com/office/drawing/2014/main" id="{BB47EBB6-F577-8944-B961-ADE104C4AB2E}"/>
              </a:ext>
            </a:extLst>
          </p:cNvPr>
          <p:cNvSpPr txBox="1"/>
          <p:nvPr/>
        </p:nvSpPr>
        <p:spPr>
          <a:xfrm>
            <a:off x="5078929" y="1241678"/>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9A177754-6A12-1790-16F8-5855B3E96A9E}"/>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64318" y="91877"/>
            <a:ext cx="2400300" cy="911562"/>
          </a:xfrm>
          <a:prstGeom prst="rect">
            <a:avLst/>
          </a:prstGeom>
        </p:spPr>
      </p:pic>
    </p:spTree>
    <p:extLst>
      <p:ext uri="{BB962C8B-B14F-4D97-AF65-F5344CB8AC3E}">
        <p14:creationId xmlns:p14="http://schemas.microsoft.com/office/powerpoint/2010/main" val="390757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718F6-E447-0747-9AB9-6D2C36873FF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5" name="TextBox 4">
            <a:extLst>
              <a:ext uri="{FF2B5EF4-FFF2-40B4-BE49-F238E27FC236}">
                <a16:creationId xmlns:a16="http://schemas.microsoft.com/office/drawing/2014/main" id="{8D552597-8F58-FC4A-9FC4-49F80011E7E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6" name="TextBox 5">
            <a:extLst>
              <a:ext uri="{FF2B5EF4-FFF2-40B4-BE49-F238E27FC236}">
                <a16:creationId xmlns:a16="http://schemas.microsoft.com/office/drawing/2014/main" id="{CC13D00F-B667-114D-881D-4DF7A4C30E2E}"/>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7" name="TextBox 6">
            <a:extLst>
              <a:ext uri="{FF2B5EF4-FFF2-40B4-BE49-F238E27FC236}">
                <a16:creationId xmlns:a16="http://schemas.microsoft.com/office/drawing/2014/main" id="{63D2B960-1956-C249-A54A-FDC8F539FBA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8" name="Rectangle 7">
            <a:extLst>
              <a:ext uri="{FF2B5EF4-FFF2-40B4-BE49-F238E27FC236}">
                <a16:creationId xmlns:a16="http://schemas.microsoft.com/office/drawing/2014/main" id="{CD3A9A8F-C5BE-D945-A5B4-9CBB818D445C}"/>
              </a:ext>
            </a:extLst>
          </p:cNvPr>
          <p:cNvSpPr/>
          <p:nvPr/>
        </p:nvSpPr>
        <p:spPr>
          <a:xfrm>
            <a:off x="1969479" y="317678"/>
            <a:ext cx="9013370" cy="369332"/>
          </a:xfrm>
          <a:prstGeom prst="rect">
            <a:avLst/>
          </a:prstGeom>
        </p:spPr>
        <p:txBody>
          <a:bodyPr wrap="square">
            <a:spAutoFit/>
          </a:bodyPr>
          <a:lstStyle/>
          <a:p>
            <a:r>
              <a:rPr lang="en-US" dirty="0"/>
              <a:t>Main Effect of  Developmental Timing on Anterior STG Seed Based Functional Connectivity</a:t>
            </a:r>
          </a:p>
        </p:txBody>
      </p:sp>
      <p:sp>
        <p:nvSpPr>
          <p:cNvPr id="9" name="TextBox 8">
            <a:extLst>
              <a:ext uri="{FF2B5EF4-FFF2-40B4-BE49-F238E27FC236}">
                <a16:creationId xmlns:a16="http://schemas.microsoft.com/office/drawing/2014/main" id="{98FCF086-A5AE-0645-BBA6-9F6A446D1F9B}"/>
              </a:ext>
            </a:extLst>
          </p:cNvPr>
          <p:cNvSpPr txBox="1"/>
          <p:nvPr/>
        </p:nvSpPr>
        <p:spPr>
          <a:xfrm>
            <a:off x="5414209" y="1241678"/>
            <a:ext cx="2564618" cy="369332"/>
          </a:xfrm>
          <a:prstGeom prst="rect">
            <a:avLst/>
          </a:prstGeom>
          <a:noFill/>
        </p:spPr>
        <p:txBody>
          <a:bodyPr wrap="square" rtlCol="0">
            <a:spAutoFit/>
          </a:bodyPr>
          <a:lstStyle/>
          <a:p>
            <a:r>
              <a:rPr lang="en-US" dirty="0"/>
              <a:t>n.s.</a:t>
            </a:r>
          </a:p>
        </p:txBody>
      </p:sp>
      <p:pic>
        <p:nvPicPr>
          <p:cNvPr id="11" name="Picture 10">
            <a:extLst>
              <a:ext uri="{FF2B5EF4-FFF2-40B4-BE49-F238E27FC236}">
                <a16:creationId xmlns:a16="http://schemas.microsoft.com/office/drawing/2014/main" id="{6E576DD5-E58B-DC4A-881D-301D3D416557}"/>
              </a:ext>
            </a:extLst>
          </p:cNvPr>
          <p:cNvPicPr>
            <a:picLocks noChangeAspect="1"/>
          </p:cNvPicPr>
          <p:nvPr/>
        </p:nvPicPr>
        <p:blipFill>
          <a:blip r:embed="rId3"/>
          <a:stretch>
            <a:fillRect/>
          </a:stretch>
        </p:blipFill>
        <p:spPr>
          <a:xfrm>
            <a:off x="2564618" y="1988084"/>
            <a:ext cx="6766560" cy="1201712"/>
          </a:xfrm>
          <a:prstGeom prst="rect">
            <a:avLst/>
          </a:prstGeom>
        </p:spPr>
      </p:pic>
      <p:pic>
        <p:nvPicPr>
          <p:cNvPr id="13" name="Picture 12" descr="A close-up of several coins&#10;&#10;Description automatically generated with low confidence">
            <a:extLst>
              <a:ext uri="{FF2B5EF4-FFF2-40B4-BE49-F238E27FC236}">
                <a16:creationId xmlns:a16="http://schemas.microsoft.com/office/drawing/2014/main" id="{07DA88BB-0EC6-1E42-8E8A-00A94BF467C6}"/>
              </a:ext>
            </a:extLst>
          </p:cNvPr>
          <p:cNvPicPr>
            <a:picLocks noChangeAspect="1"/>
          </p:cNvPicPr>
          <p:nvPr/>
        </p:nvPicPr>
        <p:blipFill>
          <a:blip r:embed="rId4"/>
          <a:stretch>
            <a:fillRect/>
          </a:stretch>
        </p:blipFill>
        <p:spPr>
          <a:xfrm>
            <a:off x="2564618" y="3311329"/>
            <a:ext cx="6813810" cy="1201712"/>
          </a:xfrm>
          <a:prstGeom prst="rect">
            <a:avLst/>
          </a:prstGeom>
        </p:spPr>
      </p:pic>
      <p:pic>
        <p:nvPicPr>
          <p:cNvPr id="15" name="Picture 14">
            <a:extLst>
              <a:ext uri="{FF2B5EF4-FFF2-40B4-BE49-F238E27FC236}">
                <a16:creationId xmlns:a16="http://schemas.microsoft.com/office/drawing/2014/main" id="{22060A62-304E-5B4C-88E9-B52ACA950275}"/>
              </a:ext>
            </a:extLst>
          </p:cNvPr>
          <p:cNvPicPr>
            <a:picLocks noChangeAspect="1"/>
          </p:cNvPicPr>
          <p:nvPr/>
        </p:nvPicPr>
        <p:blipFill>
          <a:blip r:embed="rId5"/>
          <a:stretch>
            <a:fillRect/>
          </a:stretch>
        </p:blipFill>
        <p:spPr>
          <a:xfrm>
            <a:off x="2564618" y="4850883"/>
            <a:ext cx="6766560" cy="1201712"/>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4975FE4B-3BD1-C348-8769-62E53A33B1E5}"/>
              </a:ext>
            </a:extLst>
          </p:cNvPr>
          <p:cNvPicPr>
            <a:picLocks noChangeAspect="1"/>
          </p:cNvPicPr>
          <p:nvPr/>
        </p:nvPicPr>
        <p:blipFill rotWithShape="1">
          <a:blip r:embed="rId6"/>
          <a:srcRect l="41741" t="18046" r="34541" b="71050"/>
          <a:stretch/>
        </p:blipFill>
        <p:spPr>
          <a:xfrm>
            <a:off x="9007129" y="6111594"/>
            <a:ext cx="2888667" cy="746406"/>
          </a:xfrm>
          <a:prstGeom prst="rect">
            <a:avLst/>
          </a:prstGeom>
        </p:spPr>
      </p:pic>
      <p:pic>
        <p:nvPicPr>
          <p:cNvPr id="3" name="Picture 2">
            <a:extLst>
              <a:ext uri="{FF2B5EF4-FFF2-40B4-BE49-F238E27FC236}">
                <a16:creationId xmlns:a16="http://schemas.microsoft.com/office/drawing/2014/main" id="{08E25F08-22BE-6EF6-823C-DDC69EB970B1}"/>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78423" y="259071"/>
            <a:ext cx="1743075" cy="661967"/>
          </a:xfrm>
          <a:prstGeom prst="rect">
            <a:avLst/>
          </a:prstGeom>
        </p:spPr>
      </p:pic>
    </p:spTree>
    <p:extLst>
      <p:ext uri="{BB962C8B-B14F-4D97-AF65-F5344CB8AC3E}">
        <p14:creationId xmlns:p14="http://schemas.microsoft.com/office/powerpoint/2010/main" val="3307045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10;&#10;Description automatically generated">
            <a:extLst>
              <a:ext uri="{FF2B5EF4-FFF2-40B4-BE49-F238E27FC236}">
                <a16:creationId xmlns:a16="http://schemas.microsoft.com/office/drawing/2014/main" id="{667C5F62-A100-7AA5-6017-00E09F1FA809}"/>
              </a:ext>
            </a:extLst>
          </p:cNvPr>
          <p:cNvPicPr>
            <a:picLocks noChangeAspect="1"/>
          </p:cNvPicPr>
          <p:nvPr/>
        </p:nvPicPr>
        <p:blipFill>
          <a:blip r:embed="rId3"/>
          <a:stretch>
            <a:fillRect/>
          </a:stretch>
        </p:blipFill>
        <p:spPr>
          <a:xfrm>
            <a:off x="8226394" y="759608"/>
            <a:ext cx="3831336" cy="3831336"/>
          </a:xfrm>
          <a:prstGeom prst="rect">
            <a:avLst/>
          </a:prstGeom>
        </p:spPr>
      </p:pic>
      <p:pic>
        <p:nvPicPr>
          <p:cNvPr id="5" name="Picture 4" descr="Chart&#10;&#10;Description automatically generated">
            <a:extLst>
              <a:ext uri="{FF2B5EF4-FFF2-40B4-BE49-F238E27FC236}">
                <a16:creationId xmlns:a16="http://schemas.microsoft.com/office/drawing/2014/main" id="{A9A370EF-4D19-E70E-C927-0BA3D6F4C3D5}"/>
              </a:ext>
            </a:extLst>
          </p:cNvPr>
          <p:cNvPicPr>
            <a:picLocks noChangeAspect="1"/>
          </p:cNvPicPr>
          <p:nvPr/>
        </p:nvPicPr>
        <p:blipFill rotWithShape="1">
          <a:blip r:embed="rId4"/>
          <a:srcRect r="12537"/>
          <a:stretch/>
        </p:blipFill>
        <p:spPr>
          <a:xfrm>
            <a:off x="4359701" y="759608"/>
            <a:ext cx="3351017" cy="3831336"/>
          </a:xfrm>
          <a:prstGeom prst="rect">
            <a:avLst/>
          </a:prstGeom>
        </p:spPr>
      </p:pic>
      <p:pic>
        <p:nvPicPr>
          <p:cNvPr id="3" name="Picture 2" descr="Chart&#10;&#10;Description automatically generated">
            <a:extLst>
              <a:ext uri="{FF2B5EF4-FFF2-40B4-BE49-F238E27FC236}">
                <a16:creationId xmlns:a16="http://schemas.microsoft.com/office/drawing/2014/main" id="{4656B19D-7F31-398C-D977-70A00D81DEA0}"/>
              </a:ext>
            </a:extLst>
          </p:cNvPr>
          <p:cNvPicPr>
            <a:picLocks noChangeAspect="1"/>
          </p:cNvPicPr>
          <p:nvPr/>
        </p:nvPicPr>
        <p:blipFill rotWithShape="1">
          <a:blip r:embed="rId5"/>
          <a:srcRect r="12848"/>
          <a:stretch/>
        </p:blipFill>
        <p:spPr>
          <a:xfrm>
            <a:off x="145463" y="757703"/>
            <a:ext cx="3342431" cy="3835147"/>
          </a:xfrm>
          <a:prstGeom prst="rect">
            <a:avLst/>
          </a:prstGeom>
        </p:spPr>
      </p:pic>
      <p:sp>
        <p:nvSpPr>
          <p:cNvPr id="15" name="TextBox 14">
            <a:extLst>
              <a:ext uri="{FF2B5EF4-FFF2-40B4-BE49-F238E27FC236}">
                <a16:creationId xmlns:a16="http://schemas.microsoft.com/office/drawing/2014/main" id="{EDE8ABE5-CBD6-804A-B313-96620D9FE46C}"/>
              </a:ext>
            </a:extLst>
          </p:cNvPr>
          <p:cNvSpPr txBox="1"/>
          <p:nvPr/>
        </p:nvSpPr>
        <p:spPr>
          <a:xfrm>
            <a:off x="4794902" y="479545"/>
            <a:ext cx="24806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Adolescence (13-18)</a:t>
            </a:r>
          </a:p>
        </p:txBody>
      </p:sp>
      <p:sp>
        <p:nvSpPr>
          <p:cNvPr id="17" name="TextBox 16">
            <a:extLst>
              <a:ext uri="{FF2B5EF4-FFF2-40B4-BE49-F238E27FC236}">
                <a16:creationId xmlns:a16="http://schemas.microsoft.com/office/drawing/2014/main" id="{B9D4736D-2181-8249-9308-66133024C7C7}"/>
              </a:ext>
            </a:extLst>
          </p:cNvPr>
          <p:cNvSpPr txBox="1"/>
          <p:nvPr/>
        </p:nvSpPr>
        <p:spPr>
          <a:xfrm>
            <a:off x="8859753" y="475248"/>
            <a:ext cx="256461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Adulthood (21-45)</a:t>
            </a:r>
          </a:p>
        </p:txBody>
      </p:sp>
      <p:sp>
        <p:nvSpPr>
          <p:cNvPr id="19" name="Rectangle 18">
            <a:extLst>
              <a:ext uri="{FF2B5EF4-FFF2-40B4-BE49-F238E27FC236}">
                <a16:creationId xmlns:a16="http://schemas.microsoft.com/office/drawing/2014/main" id="{17230658-2744-184D-9491-A4DEC14E49FE}"/>
              </a:ext>
            </a:extLst>
          </p:cNvPr>
          <p:cNvSpPr/>
          <p:nvPr/>
        </p:nvSpPr>
        <p:spPr>
          <a:xfrm>
            <a:off x="1788449" y="2635922"/>
            <a:ext cx="1578732" cy="160120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8" name="Rectangle 17">
            <a:extLst>
              <a:ext uri="{FF2B5EF4-FFF2-40B4-BE49-F238E27FC236}">
                <a16:creationId xmlns:a16="http://schemas.microsoft.com/office/drawing/2014/main" id="{4CA1F5A7-E7F2-D541-BB27-5888896FFD71}"/>
              </a:ext>
            </a:extLst>
          </p:cNvPr>
          <p:cNvSpPr/>
          <p:nvPr/>
        </p:nvSpPr>
        <p:spPr>
          <a:xfrm>
            <a:off x="192505" y="1034716"/>
            <a:ext cx="1578732" cy="160120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14" name="TextBox 13">
            <a:extLst>
              <a:ext uri="{FF2B5EF4-FFF2-40B4-BE49-F238E27FC236}">
                <a16:creationId xmlns:a16="http://schemas.microsoft.com/office/drawing/2014/main" id="{20DF3629-73C7-4E44-98E8-42558E2B744C}"/>
              </a:ext>
            </a:extLst>
          </p:cNvPr>
          <p:cNvSpPr txBox="1"/>
          <p:nvPr/>
        </p:nvSpPr>
        <p:spPr>
          <a:xfrm>
            <a:off x="908976" y="479545"/>
            <a:ext cx="206313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Childhood (0-12)</a:t>
            </a:r>
          </a:p>
        </p:txBody>
      </p:sp>
      <p:sp>
        <p:nvSpPr>
          <p:cNvPr id="24" name="TextBox 23">
            <a:extLst>
              <a:ext uri="{FF2B5EF4-FFF2-40B4-BE49-F238E27FC236}">
                <a16:creationId xmlns:a16="http://schemas.microsoft.com/office/drawing/2014/main" id="{F4ECD345-F6C6-B248-8202-32522FA99680}"/>
              </a:ext>
            </a:extLst>
          </p:cNvPr>
          <p:cNvSpPr txBox="1"/>
          <p:nvPr/>
        </p:nvSpPr>
        <p:spPr>
          <a:xfrm rot="5400000">
            <a:off x="722761" y="1984777"/>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5" name="TextBox 24">
            <a:extLst>
              <a:ext uri="{FF2B5EF4-FFF2-40B4-BE49-F238E27FC236}">
                <a16:creationId xmlns:a16="http://schemas.microsoft.com/office/drawing/2014/main" id="{20896CFE-3024-7C4D-9F24-ED83A1B31AC3}"/>
              </a:ext>
            </a:extLst>
          </p:cNvPr>
          <p:cNvSpPr txBox="1"/>
          <p:nvPr/>
        </p:nvSpPr>
        <p:spPr>
          <a:xfrm rot="5400000">
            <a:off x="2359426" y="3613536"/>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6" name="Rectangle 25">
            <a:extLst>
              <a:ext uri="{FF2B5EF4-FFF2-40B4-BE49-F238E27FC236}">
                <a16:creationId xmlns:a16="http://schemas.microsoft.com/office/drawing/2014/main" id="{3B0865A2-CF10-4841-B170-4BBCF7AF89AA}"/>
              </a:ext>
            </a:extLst>
          </p:cNvPr>
          <p:cNvSpPr/>
          <p:nvPr/>
        </p:nvSpPr>
        <p:spPr>
          <a:xfrm>
            <a:off x="3380445" y="1028038"/>
            <a:ext cx="80634" cy="328910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TextBox 26">
            <a:extLst>
              <a:ext uri="{FF2B5EF4-FFF2-40B4-BE49-F238E27FC236}">
                <a16:creationId xmlns:a16="http://schemas.microsoft.com/office/drawing/2014/main" id="{FF91C603-5EB7-B741-8259-52A74E7FA1F6}"/>
              </a:ext>
            </a:extLst>
          </p:cNvPr>
          <p:cNvSpPr txBox="1"/>
          <p:nvPr/>
        </p:nvSpPr>
        <p:spPr>
          <a:xfrm rot="5400000">
            <a:off x="3468772" y="4101062"/>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10" name="Rectangle 9">
            <a:extLst>
              <a:ext uri="{FF2B5EF4-FFF2-40B4-BE49-F238E27FC236}">
                <a16:creationId xmlns:a16="http://schemas.microsoft.com/office/drawing/2014/main" id="{6692EFDF-3926-5314-5D7D-A25F3C27AF04}"/>
              </a:ext>
            </a:extLst>
          </p:cNvPr>
          <p:cNvSpPr/>
          <p:nvPr/>
        </p:nvSpPr>
        <p:spPr>
          <a:xfrm>
            <a:off x="8270346" y="1034715"/>
            <a:ext cx="1578732" cy="160120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12" name="Rectangle 11">
            <a:extLst>
              <a:ext uri="{FF2B5EF4-FFF2-40B4-BE49-F238E27FC236}">
                <a16:creationId xmlns:a16="http://schemas.microsoft.com/office/drawing/2014/main" id="{8CCD6A92-D4C1-DED8-F112-A318EF1C5455}"/>
              </a:ext>
            </a:extLst>
          </p:cNvPr>
          <p:cNvSpPr/>
          <p:nvPr/>
        </p:nvSpPr>
        <p:spPr>
          <a:xfrm>
            <a:off x="4408530" y="1033842"/>
            <a:ext cx="1578732" cy="160120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13" name="Rectangle 12">
            <a:extLst>
              <a:ext uri="{FF2B5EF4-FFF2-40B4-BE49-F238E27FC236}">
                <a16:creationId xmlns:a16="http://schemas.microsoft.com/office/drawing/2014/main" id="{50C567AF-0741-B611-C4E8-35B713189594}"/>
              </a:ext>
            </a:extLst>
          </p:cNvPr>
          <p:cNvSpPr/>
          <p:nvPr/>
        </p:nvSpPr>
        <p:spPr>
          <a:xfrm>
            <a:off x="9859238" y="2630936"/>
            <a:ext cx="1578732" cy="160120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5" name="Rectangle 34">
            <a:extLst>
              <a:ext uri="{FF2B5EF4-FFF2-40B4-BE49-F238E27FC236}">
                <a16:creationId xmlns:a16="http://schemas.microsoft.com/office/drawing/2014/main" id="{DD6DB359-5477-0B3E-D52B-CBD315916C7F}"/>
              </a:ext>
            </a:extLst>
          </p:cNvPr>
          <p:cNvSpPr/>
          <p:nvPr/>
        </p:nvSpPr>
        <p:spPr>
          <a:xfrm>
            <a:off x="6004048" y="2632388"/>
            <a:ext cx="1578732" cy="160120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6" name="Rectangle 35">
            <a:extLst>
              <a:ext uri="{FF2B5EF4-FFF2-40B4-BE49-F238E27FC236}">
                <a16:creationId xmlns:a16="http://schemas.microsoft.com/office/drawing/2014/main" id="{B328D84E-6335-7BE4-2908-C50205E01108}"/>
              </a:ext>
            </a:extLst>
          </p:cNvPr>
          <p:cNvSpPr/>
          <p:nvPr/>
        </p:nvSpPr>
        <p:spPr>
          <a:xfrm>
            <a:off x="7591946" y="1018315"/>
            <a:ext cx="80634" cy="328910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7" name="Rectangle 36">
            <a:extLst>
              <a:ext uri="{FF2B5EF4-FFF2-40B4-BE49-F238E27FC236}">
                <a16:creationId xmlns:a16="http://schemas.microsoft.com/office/drawing/2014/main" id="{4BA1C0A4-67A1-1520-AD2D-138D2FAC462D}"/>
              </a:ext>
            </a:extLst>
          </p:cNvPr>
          <p:cNvSpPr/>
          <p:nvPr/>
        </p:nvSpPr>
        <p:spPr>
          <a:xfrm>
            <a:off x="11455750" y="1020690"/>
            <a:ext cx="80634" cy="328910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359753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81160E-1771-1955-835B-9ECE8AA68C73}"/>
              </a:ext>
            </a:extLst>
          </p:cNvPr>
          <p:cNvSpPr/>
          <p:nvPr/>
        </p:nvSpPr>
        <p:spPr>
          <a:xfrm>
            <a:off x="322194" y="-15544"/>
            <a:ext cx="11039302" cy="369332"/>
          </a:xfrm>
          <a:prstGeom prst="rect">
            <a:avLst/>
          </a:prstGeom>
        </p:spPr>
        <p:txBody>
          <a:bodyPr wrap="square">
            <a:spAutoFit/>
          </a:bodyPr>
          <a:lstStyle/>
          <a:p>
            <a:r>
              <a:rPr lang="en-US" dirty="0"/>
              <a:t>Connectivity Matrices (n=25)</a:t>
            </a:r>
          </a:p>
        </p:txBody>
      </p:sp>
      <p:pic>
        <p:nvPicPr>
          <p:cNvPr id="21" name="Picture 20">
            <a:extLst>
              <a:ext uri="{FF2B5EF4-FFF2-40B4-BE49-F238E27FC236}">
                <a16:creationId xmlns:a16="http://schemas.microsoft.com/office/drawing/2014/main" id="{12A26A3A-2220-43DE-5A86-2D6B25727E10}"/>
              </a:ext>
            </a:extLst>
          </p:cNvPr>
          <p:cNvPicPr>
            <a:picLocks noChangeAspect="1"/>
          </p:cNvPicPr>
          <p:nvPr/>
        </p:nvPicPr>
        <p:blipFill>
          <a:blip r:embed="rId2"/>
          <a:stretch>
            <a:fillRect/>
          </a:stretch>
        </p:blipFill>
        <p:spPr>
          <a:xfrm>
            <a:off x="322194" y="519008"/>
            <a:ext cx="2839732" cy="2839732"/>
          </a:xfrm>
          <a:prstGeom prst="rect">
            <a:avLst/>
          </a:prstGeom>
        </p:spPr>
      </p:pic>
      <p:pic>
        <p:nvPicPr>
          <p:cNvPr id="23" name="Picture 22">
            <a:extLst>
              <a:ext uri="{FF2B5EF4-FFF2-40B4-BE49-F238E27FC236}">
                <a16:creationId xmlns:a16="http://schemas.microsoft.com/office/drawing/2014/main" id="{34D4CD0E-ACD9-F704-5F28-1E72C7C99037}"/>
              </a:ext>
            </a:extLst>
          </p:cNvPr>
          <p:cNvPicPr>
            <a:picLocks noChangeAspect="1"/>
          </p:cNvPicPr>
          <p:nvPr/>
        </p:nvPicPr>
        <p:blipFill>
          <a:blip r:embed="rId3"/>
          <a:stretch>
            <a:fillRect/>
          </a:stretch>
        </p:blipFill>
        <p:spPr>
          <a:xfrm>
            <a:off x="3256268" y="519008"/>
            <a:ext cx="2839732" cy="2839732"/>
          </a:xfrm>
          <a:prstGeom prst="rect">
            <a:avLst/>
          </a:prstGeom>
        </p:spPr>
      </p:pic>
      <p:pic>
        <p:nvPicPr>
          <p:cNvPr id="25" name="Picture 24">
            <a:extLst>
              <a:ext uri="{FF2B5EF4-FFF2-40B4-BE49-F238E27FC236}">
                <a16:creationId xmlns:a16="http://schemas.microsoft.com/office/drawing/2014/main" id="{961C6923-4F98-7812-1BB2-C0E6060B638E}"/>
              </a:ext>
            </a:extLst>
          </p:cNvPr>
          <p:cNvPicPr>
            <a:picLocks noChangeAspect="1"/>
          </p:cNvPicPr>
          <p:nvPr/>
        </p:nvPicPr>
        <p:blipFill>
          <a:blip r:embed="rId4"/>
          <a:stretch>
            <a:fillRect/>
          </a:stretch>
        </p:blipFill>
        <p:spPr>
          <a:xfrm>
            <a:off x="6190343" y="519007"/>
            <a:ext cx="2839733" cy="2839733"/>
          </a:xfrm>
          <a:prstGeom prst="rect">
            <a:avLst/>
          </a:prstGeom>
        </p:spPr>
      </p:pic>
      <p:pic>
        <p:nvPicPr>
          <p:cNvPr id="27" name="Picture 26">
            <a:extLst>
              <a:ext uri="{FF2B5EF4-FFF2-40B4-BE49-F238E27FC236}">
                <a16:creationId xmlns:a16="http://schemas.microsoft.com/office/drawing/2014/main" id="{3AEF0AE6-DFE4-FF10-E466-FE48AC28834D}"/>
              </a:ext>
            </a:extLst>
          </p:cNvPr>
          <p:cNvPicPr>
            <a:picLocks noChangeAspect="1"/>
          </p:cNvPicPr>
          <p:nvPr/>
        </p:nvPicPr>
        <p:blipFill>
          <a:blip r:embed="rId5"/>
          <a:stretch>
            <a:fillRect/>
          </a:stretch>
        </p:blipFill>
        <p:spPr>
          <a:xfrm>
            <a:off x="9124417" y="519007"/>
            <a:ext cx="2839732" cy="2839732"/>
          </a:xfrm>
          <a:prstGeom prst="rect">
            <a:avLst/>
          </a:prstGeom>
        </p:spPr>
      </p:pic>
      <p:pic>
        <p:nvPicPr>
          <p:cNvPr id="29" name="Picture 28">
            <a:extLst>
              <a:ext uri="{FF2B5EF4-FFF2-40B4-BE49-F238E27FC236}">
                <a16:creationId xmlns:a16="http://schemas.microsoft.com/office/drawing/2014/main" id="{2A14602C-48E3-CF68-30C4-C68AB10AB5D7}"/>
              </a:ext>
            </a:extLst>
          </p:cNvPr>
          <p:cNvPicPr>
            <a:picLocks noChangeAspect="1"/>
          </p:cNvPicPr>
          <p:nvPr/>
        </p:nvPicPr>
        <p:blipFill rotWithShape="1">
          <a:blip r:embed="rId6"/>
          <a:srcRect l="19996"/>
          <a:stretch/>
        </p:blipFill>
        <p:spPr>
          <a:xfrm>
            <a:off x="104840" y="3358739"/>
            <a:ext cx="2839733" cy="3307575"/>
          </a:xfrm>
          <a:prstGeom prst="rect">
            <a:avLst/>
          </a:prstGeom>
        </p:spPr>
      </p:pic>
      <p:pic>
        <p:nvPicPr>
          <p:cNvPr id="31" name="Picture 30">
            <a:extLst>
              <a:ext uri="{FF2B5EF4-FFF2-40B4-BE49-F238E27FC236}">
                <a16:creationId xmlns:a16="http://schemas.microsoft.com/office/drawing/2014/main" id="{03770579-7103-8DDA-5073-0EAE04C291FA}"/>
              </a:ext>
            </a:extLst>
          </p:cNvPr>
          <p:cNvPicPr>
            <a:picLocks noChangeAspect="1"/>
          </p:cNvPicPr>
          <p:nvPr/>
        </p:nvPicPr>
        <p:blipFill rotWithShape="1">
          <a:blip r:embed="rId7"/>
          <a:srcRect l="20838"/>
          <a:stretch/>
        </p:blipFill>
        <p:spPr>
          <a:xfrm>
            <a:off x="3256268" y="3429000"/>
            <a:ext cx="2654164" cy="3120043"/>
          </a:xfrm>
          <a:prstGeom prst="rect">
            <a:avLst/>
          </a:prstGeom>
        </p:spPr>
      </p:pic>
      <p:pic>
        <p:nvPicPr>
          <p:cNvPr id="33" name="Picture 32">
            <a:extLst>
              <a:ext uri="{FF2B5EF4-FFF2-40B4-BE49-F238E27FC236}">
                <a16:creationId xmlns:a16="http://schemas.microsoft.com/office/drawing/2014/main" id="{3473845E-CCC5-F35B-D1E0-1A2A762766A9}"/>
              </a:ext>
            </a:extLst>
          </p:cNvPr>
          <p:cNvPicPr>
            <a:picLocks noChangeAspect="1"/>
          </p:cNvPicPr>
          <p:nvPr/>
        </p:nvPicPr>
        <p:blipFill rotWithShape="1">
          <a:blip r:embed="rId8"/>
          <a:srcRect l="24829"/>
          <a:stretch/>
        </p:blipFill>
        <p:spPr>
          <a:xfrm>
            <a:off x="6281570" y="3592659"/>
            <a:ext cx="2292921" cy="2839734"/>
          </a:xfrm>
          <a:prstGeom prst="rect">
            <a:avLst/>
          </a:prstGeom>
        </p:spPr>
      </p:pic>
      <p:pic>
        <p:nvPicPr>
          <p:cNvPr id="35" name="Picture 34">
            <a:extLst>
              <a:ext uri="{FF2B5EF4-FFF2-40B4-BE49-F238E27FC236}">
                <a16:creationId xmlns:a16="http://schemas.microsoft.com/office/drawing/2014/main" id="{2375ED57-F0C3-97DA-AC7B-428091095022}"/>
              </a:ext>
            </a:extLst>
          </p:cNvPr>
          <p:cNvPicPr>
            <a:picLocks noChangeAspect="1"/>
          </p:cNvPicPr>
          <p:nvPr/>
        </p:nvPicPr>
        <p:blipFill rotWithShape="1">
          <a:blip r:embed="rId9"/>
          <a:srcRect l="20491"/>
          <a:stretch/>
        </p:blipFill>
        <p:spPr>
          <a:xfrm>
            <a:off x="9059403" y="3592659"/>
            <a:ext cx="2662130" cy="3120043"/>
          </a:xfrm>
          <a:prstGeom prst="rect">
            <a:avLst/>
          </a:prstGeom>
        </p:spPr>
      </p:pic>
      <p:sp>
        <p:nvSpPr>
          <p:cNvPr id="36" name="Rectangle 35">
            <a:extLst>
              <a:ext uri="{FF2B5EF4-FFF2-40B4-BE49-F238E27FC236}">
                <a16:creationId xmlns:a16="http://schemas.microsoft.com/office/drawing/2014/main" id="{5AC72388-4229-4E12-AF17-85F7698067AB}"/>
              </a:ext>
            </a:extLst>
          </p:cNvPr>
          <p:cNvSpPr/>
          <p:nvPr/>
        </p:nvSpPr>
        <p:spPr>
          <a:xfrm>
            <a:off x="670692" y="3358738"/>
            <a:ext cx="11039302" cy="369332"/>
          </a:xfrm>
          <a:prstGeom prst="rect">
            <a:avLst/>
          </a:prstGeom>
        </p:spPr>
        <p:txBody>
          <a:bodyPr wrap="square">
            <a:spAutoFit/>
          </a:bodyPr>
          <a:lstStyle/>
          <a:p>
            <a:r>
              <a:rPr lang="en-US" dirty="0"/>
              <a:t>Developmental Time Period &gt; Rest ROI-ROI Connectivity (n=25)</a:t>
            </a:r>
          </a:p>
        </p:txBody>
      </p:sp>
      <p:sp>
        <p:nvSpPr>
          <p:cNvPr id="37" name="TextBox 36">
            <a:extLst>
              <a:ext uri="{FF2B5EF4-FFF2-40B4-BE49-F238E27FC236}">
                <a16:creationId xmlns:a16="http://schemas.microsoft.com/office/drawing/2014/main" id="{BBE77ECE-1035-3C2A-6DB2-7CC70F9821D2}"/>
              </a:ext>
            </a:extLst>
          </p:cNvPr>
          <p:cNvSpPr txBox="1"/>
          <p:nvPr/>
        </p:nvSpPr>
        <p:spPr>
          <a:xfrm>
            <a:off x="656175" y="6271600"/>
            <a:ext cx="1843790" cy="246221"/>
          </a:xfrm>
          <a:prstGeom prst="rect">
            <a:avLst/>
          </a:prstGeom>
          <a:noFill/>
        </p:spPr>
        <p:txBody>
          <a:bodyPr wrap="square" rtlCol="0">
            <a:spAutoFit/>
          </a:bodyPr>
          <a:lstStyle/>
          <a:p>
            <a:r>
              <a:rPr lang="en-US" sz="1000" dirty="0"/>
              <a:t>Childhood (0-11)</a:t>
            </a:r>
          </a:p>
        </p:txBody>
      </p:sp>
      <p:sp>
        <p:nvSpPr>
          <p:cNvPr id="38" name="TextBox 37">
            <a:extLst>
              <a:ext uri="{FF2B5EF4-FFF2-40B4-BE49-F238E27FC236}">
                <a16:creationId xmlns:a16="http://schemas.microsoft.com/office/drawing/2014/main" id="{1EBCCAB5-41FD-6A8D-2AEA-9358E2F13DA7}"/>
              </a:ext>
            </a:extLst>
          </p:cNvPr>
          <p:cNvSpPr txBox="1"/>
          <p:nvPr/>
        </p:nvSpPr>
        <p:spPr>
          <a:xfrm>
            <a:off x="6430863" y="6220036"/>
            <a:ext cx="2564618" cy="246221"/>
          </a:xfrm>
          <a:prstGeom prst="rect">
            <a:avLst/>
          </a:prstGeom>
          <a:noFill/>
        </p:spPr>
        <p:txBody>
          <a:bodyPr wrap="square" rtlCol="0">
            <a:spAutoFit/>
          </a:bodyPr>
          <a:lstStyle/>
          <a:p>
            <a:r>
              <a:rPr lang="en-US" sz="1000" dirty="0"/>
              <a:t>Young Adulthood (19-25)</a:t>
            </a:r>
          </a:p>
        </p:txBody>
      </p:sp>
      <p:sp>
        <p:nvSpPr>
          <p:cNvPr id="39" name="TextBox 38">
            <a:extLst>
              <a:ext uri="{FF2B5EF4-FFF2-40B4-BE49-F238E27FC236}">
                <a16:creationId xmlns:a16="http://schemas.microsoft.com/office/drawing/2014/main" id="{7F4837AD-7E90-FA3E-EF35-BF6D40C9422C}"/>
              </a:ext>
            </a:extLst>
          </p:cNvPr>
          <p:cNvSpPr txBox="1"/>
          <p:nvPr/>
        </p:nvSpPr>
        <p:spPr>
          <a:xfrm>
            <a:off x="3744430" y="6271599"/>
            <a:ext cx="2099923" cy="246221"/>
          </a:xfrm>
          <a:prstGeom prst="rect">
            <a:avLst/>
          </a:prstGeom>
          <a:noFill/>
        </p:spPr>
        <p:txBody>
          <a:bodyPr wrap="square" rtlCol="0">
            <a:spAutoFit/>
          </a:bodyPr>
          <a:lstStyle/>
          <a:p>
            <a:r>
              <a:rPr lang="en-US" sz="1000" dirty="0"/>
              <a:t>Adolescence (12-18)</a:t>
            </a:r>
          </a:p>
        </p:txBody>
      </p:sp>
      <p:sp>
        <p:nvSpPr>
          <p:cNvPr id="40" name="TextBox 39">
            <a:extLst>
              <a:ext uri="{FF2B5EF4-FFF2-40B4-BE49-F238E27FC236}">
                <a16:creationId xmlns:a16="http://schemas.microsoft.com/office/drawing/2014/main" id="{858B62E6-E83A-1924-602C-539D5E929974}"/>
              </a:ext>
            </a:extLst>
          </p:cNvPr>
          <p:cNvSpPr txBox="1"/>
          <p:nvPr/>
        </p:nvSpPr>
        <p:spPr>
          <a:xfrm>
            <a:off x="9737377" y="6294798"/>
            <a:ext cx="2564618" cy="246221"/>
          </a:xfrm>
          <a:prstGeom prst="rect">
            <a:avLst/>
          </a:prstGeom>
          <a:noFill/>
        </p:spPr>
        <p:txBody>
          <a:bodyPr wrap="square" rtlCol="0">
            <a:spAutoFit/>
          </a:bodyPr>
          <a:lstStyle/>
          <a:p>
            <a:r>
              <a:rPr lang="en-US" sz="1000" dirty="0"/>
              <a:t>Adulthood (26-45)</a:t>
            </a:r>
          </a:p>
        </p:txBody>
      </p:sp>
      <p:sp>
        <p:nvSpPr>
          <p:cNvPr id="41" name="TextBox 40">
            <a:extLst>
              <a:ext uri="{FF2B5EF4-FFF2-40B4-BE49-F238E27FC236}">
                <a16:creationId xmlns:a16="http://schemas.microsoft.com/office/drawing/2014/main" id="{D5F16F8A-6AA9-936E-7A57-090F081AD98B}"/>
              </a:ext>
            </a:extLst>
          </p:cNvPr>
          <p:cNvSpPr txBox="1"/>
          <p:nvPr/>
        </p:nvSpPr>
        <p:spPr>
          <a:xfrm>
            <a:off x="3984269" y="6466257"/>
            <a:ext cx="4494672" cy="400110"/>
          </a:xfrm>
          <a:prstGeom prst="rect">
            <a:avLst/>
          </a:prstGeom>
          <a:noFill/>
        </p:spPr>
        <p:txBody>
          <a:bodyPr wrap="square" rtlCol="0">
            <a:spAutoFit/>
          </a:bodyPr>
          <a:lstStyle/>
          <a:p>
            <a:r>
              <a:rPr lang="en-US" sz="1000" dirty="0"/>
              <a:t>Connection Threshold: p&lt;0.05 FDR-corrected</a:t>
            </a:r>
          </a:p>
          <a:p>
            <a:r>
              <a:rPr lang="en-US" sz="1000" dirty="0"/>
              <a:t>Voxel Threshold: p&lt;0.05 FDR-corrected</a:t>
            </a:r>
          </a:p>
        </p:txBody>
      </p:sp>
      <p:sp>
        <p:nvSpPr>
          <p:cNvPr id="47" name="Rectangle 46">
            <a:extLst>
              <a:ext uri="{FF2B5EF4-FFF2-40B4-BE49-F238E27FC236}">
                <a16:creationId xmlns:a16="http://schemas.microsoft.com/office/drawing/2014/main" id="{76615ACE-6E11-A9A8-C1E2-291FF3CF93A2}"/>
              </a:ext>
            </a:extLst>
          </p:cNvPr>
          <p:cNvSpPr/>
          <p:nvPr/>
        </p:nvSpPr>
        <p:spPr>
          <a:xfrm>
            <a:off x="362857" y="731357"/>
            <a:ext cx="1199726"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48" name="Rectangle 47">
            <a:extLst>
              <a:ext uri="{FF2B5EF4-FFF2-40B4-BE49-F238E27FC236}">
                <a16:creationId xmlns:a16="http://schemas.microsoft.com/office/drawing/2014/main" id="{BAEC582D-441E-4FA9-2135-B69356E052A2}"/>
              </a:ext>
            </a:extLst>
          </p:cNvPr>
          <p:cNvSpPr/>
          <p:nvPr/>
        </p:nvSpPr>
        <p:spPr>
          <a:xfrm>
            <a:off x="1562583" y="1944547"/>
            <a:ext cx="1226362"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1" name="Rectangle 50">
            <a:extLst>
              <a:ext uri="{FF2B5EF4-FFF2-40B4-BE49-F238E27FC236}">
                <a16:creationId xmlns:a16="http://schemas.microsoft.com/office/drawing/2014/main" id="{EA0178AE-73A5-3002-AFFE-37BBCED6F401}"/>
              </a:ext>
            </a:extLst>
          </p:cNvPr>
          <p:cNvSpPr/>
          <p:nvPr/>
        </p:nvSpPr>
        <p:spPr>
          <a:xfrm>
            <a:off x="2374355" y="730786"/>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2" name="TextBox 51">
            <a:extLst>
              <a:ext uri="{FF2B5EF4-FFF2-40B4-BE49-F238E27FC236}">
                <a16:creationId xmlns:a16="http://schemas.microsoft.com/office/drawing/2014/main" id="{3BF46EAC-1682-56A1-8190-4F9353211AC7}"/>
              </a:ext>
            </a:extLst>
          </p:cNvPr>
          <p:cNvSpPr txBox="1"/>
          <p:nvPr/>
        </p:nvSpPr>
        <p:spPr>
          <a:xfrm rot="5400000">
            <a:off x="899492" y="1264857"/>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53" name="TextBox 52">
            <a:extLst>
              <a:ext uri="{FF2B5EF4-FFF2-40B4-BE49-F238E27FC236}">
                <a16:creationId xmlns:a16="http://schemas.microsoft.com/office/drawing/2014/main" id="{C7FF108C-1206-F192-5A4F-F4B75296759A}"/>
              </a:ext>
            </a:extLst>
          </p:cNvPr>
          <p:cNvSpPr txBox="1"/>
          <p:nvPr/>
        </p:nvSpPr>
        <p:spPr>
          <a:xfrm rot="5400000">
            <a:off x="2160035" y="2455579"/>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54" name="TextBox 53">
            <a:extLst>
              <a:ext uri="{FF2B5EF4-FFF2-40B4-BE49-F238E27FC236}">
                <a16:creationId xmlns:a16="http://schemas.microsoft.com/office/drawing/2014/main" id="{E3F4CD22-2D7B-2E5D-A48C-B29C4D8230BF}"/>
              </a:ext>
            </a:extLst>
          </p:cNvPr>
          <p:cNvSpPr txBox="1"/>
          <p:nvPr/>
        </p:nvSpPr>
        <p:spPr>
          <a:xfrm>
            <a:off x="2238915" y="12009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55" name="Rectangle 54">
            <a:extLst>
              <a:ext uri="{FF2B5EF4-FFF2-40B4-BE49-F238E27FC236}">
                <a16:creationId xmlns:a16="http://schemas.microsoft.com/office/drawing/2014/main" id="{17583AF6-8F38-5BF3-1397-9D9675D99EBF}"/>
              </a:ext>
            </a:extLst>
          </p:cNvPr>
          <p:cNvSpPr/>
          <p:nvPr/>
        </p:nvSpPr>
        <p:spPr>
          <a:xfrm>
            <a:off x="3294766" y="724095"/>
            <a:ext cx="1199726"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6" name="Rectangle 55">
            <a:extLst>
              <a:ext uri="{FF2B5EF4-FFF2-40B4-BE49-F238E27FC236}">
                <a16:creationId xmlns:a16="http://schemas.microsoft.com/office/drawing/2014/main" id="{D11FBADA-DF60-BF0B-1C48-5F8A33F606FA}"/>
              </a:ext>
            </a:extLst>
          </p:cNvPr>
          <p:cNvSpPr/>
          <p:nvPr/>
        </p:nvSpPr>
        <p:spPr>
          <a:xfrm>
            <a:off x="4494190" y="1944547"/>
            <a:ext cx="1226362"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59" name="Rectangle 58">
            <a:extLst>
              <a:ext uri="{FF2B5EF4-FFF2-40B4-BE49-F238E27FC236}">
                <a16:creationId xmlns:a16="http://schemas.microsoft.com/office/drawing/2014/main" id="{E49CD6AC-FA1D-F6D2-DDF6-716BC5FC4841}"/>
              </a:ext>
            </a:extLst>
          </p:cNvPr>
          <p:cNvSpPr/>
          <p:nvPr/>
        </p:nvSpPr>
        <p:spPr>
          <a:xfrm>
            <a:off x="5304582" y="724095"/>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0" name="Rectangle 59">
            <a:extLst>
              <a:ext uri="{FF2B5EF4-FFF2-40B4-BE49-F238E27FC236}">
                <a16:creationId xmlns:a16="http://schemas.microsoft.com/office/drawing/2014/main" id="{DE3DC3A2-A9E5-C127-E654-99E227FC3C34}"/>
              </a:ext>
            </a:extLst>
          </p:cNvPr>
          <p:cNvSpPr/>
          <p:nvPr/>
        </p:nvSpPr>
        <p:spPr>
          <a:xfrm>
            <a:off x="8248266" y="731160"/>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1" name="Rectangle 60">
            <a:extLst>
              <a:ext uri="{FF2B5EF4-FFF2-40B4-BE49-F238E27FC236}">
                <a16:creationId xmlns:a16="http://schemas.microsoft.com/office/drawing/2014/main" id="{A2E9FA01-DE07-9F9A-E62C-63C0935ECCD9}"/>
              </a:ext>
            </a:extLst>
          </p:cNvPr>
          <p:cNvSpPr/>
          <p:nvPr/>
        </p:nvSpPr>
        <p:spPr>
          <a:xfrm>
            <a:off x="11183781" y="730786"/>
            <a:ext cx="67674" cy="2084985"/>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2" name="Rectangle 61">
            <a:extLst>
              <a:ext uri="{FF2B5EF4-FFF2-40B4-BE49-F238E27FC236}">
                <a16:creationId xmlns:a16="http://schemas.microsoft.com/office/drawing/2014/main" id="{BA3EF9DE-6409-7D1F-4BC5-54FBC91BC416}"/>
              </a:ext>
            </a:extLst>
          </p:cNvPr>
          <p:cNvSpPr/>
          <p:nvPr/>
        </p:nvSpPr>
        <p:spPr>
          <a:xfrm>
            <a:off x="6228304" y="730785"/>
            <a:ext cx="1199726"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3" name="Rectangle 62">
            <a:extLst>
              <a:ext uri="{FF2B5EF4-FFF2-40B4-BE49-F238E27FC236}">
                <a16:creationId xmlns:a16="http://schemas.microsoft.com/office/drawing/2014/main" id="{4B732BD4-1F92-5932-75CA-EE1563828AC7}"/>
              </a:ext>
            </a:extLst>
          </p:cNvPr>
          <p:cNvSpPr/>
          <p:nvPr/>
        </p:nvSpPr>
        <p:spPr>
          <a:xfrm>
            <a:off x="7428350" y="1944547"/>
            <a:ext cx="1226362"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4" name="Rectangle 63">
            <a:extLst>
              <a:ext uri="{FF2B5EF4-FFF2-40B4-BE49-F238E27FC236}">
                <a16:creationId xmlns:a16="http://schemas.microsoft.com/office/drawing/2014/main" id="{AE7AB8DB-8F34-B3A1-4817-892A7DDE8F54}"/>
              </a:ext>
            </a:extLst>
          </p:cNvPr>
          <p:cNvSpPr/>
          <p:nvPr/>
        </p:nvSpPr>
        <p:spPr>
          <a:xfrm>
            <a:off x="10373863" y="1938300"/>
            <a:ext cx="1204908" cy="1207515"/>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65" name="Rectangle 64">
            <a:extLst>
              <a:ext uri="{FF2B5EF4-FFF2-40B4-BE49-F238E27FC236}">
                <a16:creationId xmlns:a16="http://schemas.microsoft.com/office/drawing/2014/main" id="{21B7023D-CDB9-0579-D714-B6B6CF5F04E2}"/>
              </a:ext>
            </a:extLst>
          </p:cNvPr>
          <p:cNvSpPr/>
          <p:nvPr/>
        </p:nvSpPr>
        <p:spPr>
          <a:xfrm>
            <a:off x="9156659" y="731766"/>
            <a:ext cx="1217203" cy="1207515"/>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1976353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 (n=18)</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 (n=18)</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41703" y="7360"/>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mPFC</a:t>
            </a:r>
            <a:r>
              <a:rPr lang="en-US" sz="1400" dirty="0">
                <a:latin typeface="Arial" panose="020B0604020202020204" pitchFamily="34" charset="0"/>
                <a:cs typeface="Arial" panose="020B0604020202020204" pitchFamily="34" charset="0"/>
              </a:rPr>
              <a:t> Seed-Based Functional Connectivity (n=25; main effect)</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0606" y="3457498"/>
            <a:ext cx="1677228" cy="546487"/>
          </a:xfrm>
          <a:prstGeom prst="rect">
            <a:avLst/>
          </a:prstGeom>
        </p:spPr>
      </p:pic>
      <p:pic>
        <p:nvPicPr>
          <p:cNvPr id="4" name="Picture 3">
            <a:extLst>
              <a:ext uri="{FF2B5EF4-FFF2-40B4-BE49-F238E27FC236}">
                <a16:creationId xmlns:a16="http://schemas.microsoft.com/office/drawing/2014/main" id="{004EAAB4-A023-1842-9EB6-410DD4078F55}"/>
              </a:ext>
            </a:extLst>
          </p:cNvPr>
          <p:cNvPicPr>
            <a:picLocks noChangeAspect="1"/>
          </p:cNvPicPr>
          <p:nvPr/>
        </p:nvPicPr>
        <p:blipFill>
          <a:blip r:embed="rId5"/>
          <a:stretch>
            <a:fillRect/>
          </a:stretch>
        </p:blipFill>
        <p:spPr>
          <a:xfrm>
            <a:off x="1944089" y="3798458"/>
            <a:ext cx="4160992" cy="732497"/>
          </a:xfrm>
          <a:prstGeom prst="rect">
            <a:avLst/>
          </a:prstGeom>
        </p:spPr>
      </p:pic>
      <p:pic>
        <p:nvPicPr>
          <p:cNvPr id="7" name="Picture 6">
            <a:extLst>
              <a:ext uri="{FF2B5EF4-FFF2-40B4-BE49-F238E27FC236}">
                <a16:creationId xmlns:a16="http://schemas.microsoft.com/office/drawing/2014/main" id="{7603125A-761C-F24D-AD43-096F35FEF990}"/>
              </a:ext>
            </a:extLst>
          </p:cNvPr>
          <p:cNvPicPr>
            <a:picLocks noChangeAspect="1"/>
          </p:cNvPicPr>
          <p:nvPr/>
        </p:nvPicPr>
        <p:blipFill>
          <a:blip r:embed="rId6"/>
          <a:stretch>
            <a:fillRect/>
          </a:stretch>
        </p:blipFill>
        <p:spPr>
          <a:xfrm>
            <a:off x="1953170" y="4519210"/>
            <a:ext cx="4160992" cy="733515"/>
          </a:xfrm>
          <a:prstGeom prst="rect">
            <a:avLst/>
          </a:prstGeom>
        </p:spPr>
      </p:pic>
      <p:pic>
        <p:nvPicPr>
          <p:cNvPr id="14" name="Picture 13">
            <a:extLst>
              <a:ext uri="{FF2B5EF4-FFF2-40B4-BE49-F238E27FC236}">
                <a16:creationId xmlns:a16="http://schemas.microsoft.com/office/drawing/2014/main" id="{860D21EF-F7EE-854F-81F4-7192E87B70C2}"/>
              </a:ext>
            </a:extLst>
          </p:cNvPr>
          <p:cNvPicPr>
            <a:picLocks noChangeAspect="1"/>
          </p:cNvPicPr>
          <p:nvPr/>
        </p:nvPicPr>
        <p:blipFill>
          <a:blip r:embed="rId7"/>
          <a:stretch>
            <a:fillRect/>
          </a:stretch>
        </p:blipFill>
        <p:spPr>
          <a:xfrm>
            <a:off x="1995811" y="5235756"/>
            <a:ext cx="4091625" cy="720286"/>
          </a:xfrm>
          <a:prstGeom prst="rect">
            <a:avLst/>
          </a:prstGeom>
        </p:spPr>
      </p:pic>
      <p:sp>
        <p:nvSpPr>
          <p:cNvPr id="35" name="TextBox 34">
            <a:extLst>
              <a:ext uri="{FF2B5EF4-FFF2-40B4-BE49-F238E27FC236}">
                <a16:creationId xmlns:a16="http://schemas.microsoft.com/office/drawing/2014/main" id="{40DF0789-1220-BED3-85BD-E2CDE36A00BF}"/>
              </a:ext>
            </a:extLst>
          </p:cNvPr>
          <p:cNvSpPr txBox="1"/>
          <p:nvPr/>
        </p:nvSpPr>
        <p:spPr>
          <a:xfrm>
            <a:off x="7758494" y="1056457"/>
            <a:ext cx="3683011"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Adolescence &gt; other time periods (n=25, positive contrast)</a:t>
            </a:r>
          </a:p>
        </p:txBody>
      </p:sp>
      <p:sp>
        <p:nvSpPr>
          <p:cNvPr id="36" name="TextBox 35">
            <a:extLst>
              <a:ext uri="{FF2B5EF4-FFF2-40B4-BE49-F238E27FC236}">
                <a16:creationId xmlns:a16="http://schemas.microsoft.com/office/drawing/2014/main" id="{AAAF0FC7-E24E-79FE-796F-0359B64DBF54}"/>
              </a:ext>
            </a:extLst>
          </p:cNvPr>
          <p:cNvSpPr txBox="1"/>
          <p:nvPr/>
        </p:nvSpPr>
        <p:spPr>
          <a:xfrm>
            <a:off x="8154528" y="2841500"/>
            <a:ext cx="403747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p&lt;0.003 uncorrected</a:t>
            </a:r>
          </a:p>
          <a:p>
            <a:r>
              <a:rPr lang="en-US" sz="1000" dirty="0">
                <a:latin typeface="Arial" panose="020B0604020202020204" pitchFamily="34" charset="0"/>
                <a:cs typeface="Arial" panose="020B0604020202020204" pitchFamily="34" charset="0"/>
              </a:rPr>
              <a:t>Forb, Putamen, Insula</a:t>
            </a:r>
          </a:p>
        </p:txBody>
      </p:sp>
      <p:pic>
        <p:nvPicPr>
          <p:cNvPr id="8" name="Picture 7" descr="A group of coins&#10;&#10;Description automatically generated with low confidence">
            <a:extLst>
              <a:ext uri="{FF2B5EF4-FFF2-40B4-BE49-F238E27FC236}">
                <a16:creationId xmlns:a16="http://schemas.microsoft.com/office/drawing/2014/main" id="{654685F4-4D4B-D248-A06A-69286C8F6B1D}"/>
              </a:ext>
            </a:extLst>
          </p:cNvPr>
          <p:cNvPicPr>
            <a:picLocks noChangeAspect="1"/>
          </p:cNvPicPr>
          <p:nvPr/>
        </p:nvPicPr>
        <p:blipFill>
          <a:blip r:embed="rId8"/>
          <a:stretch>
            <a:fillRect/>
          </a:stretch>
        </p:blipFill>
        <p:spPr>
          <a:xfrm>
            <a:off x="1788518" y="498891"/>
            <a:ext cx="4047601" cy="714607"/>
          </a:xfrm>
          <a:prstGeom prst="rect">
            <a:avLst/>
          </a:prstGeom>
        </p:spPr>
      </p:pic>
      <p:pic>
        <p:nvPicPr>
          <p:cNvPr id="12" name="Picture 11">
            <a:extLst>
              <a:ext uri="{FF2B5EF4-FFF2-40B4-BE49-F238E27FC236}">
                <a16:creationId xmlns:a16="http://schemas.microsoft.com/office/drawing/2014/main" id="{8C463734-DDD9-6544-AD81-FFF42AC0CF5F}"/>
              </a:ext>
            </a:extLst>
          </p:cNvPr>
          <p:cNvPicPr>
            <a:picLocks noChangeAspect="1"/>
          </p:cNvPicPr>
          <p:nvPr/>
        </p:nvPicPr>
        <p:blipFill>
          <a:blip r:embed="rId9"/>
          <a:stretch>
            <a:fillRect/>
          </a:stretch>
        </p:blipFill>
        <p:spPr>
          <a:xfrm>
            <a:off x="1841703" y="1202631"/>
            <a:ext cx="4047601" cy="714986"/>
          </a:xfrm>
          <a:prstGeom prst="rect">
            <a:avLst/>
          </a:prstGeom>
        </p:spPr>
      </p:pic>
      <p:pic>
        <p:nvPicPr>
          <p:cNvPr id="16" name="Picture 15">
            <a:extLst>
              <a:ext uri="{FF2B5EF4-FFF2-40B4-BE49-F238E27FC236}">
                <a16:creationId xmlns:a16="http://schemas.microsoft.com/office/drawing/2014/main" id="{1CEB5A06-7C97-554A-8229-048468C53EA5}"/>
              </a:ext>
            </a:extLst>
          </p:cNvPr>
          <p:cNvPicPr>
            <a:picLocks noChangeAspect="1"/>
          </p:cNvPicPr>
          <p:nvPr/>
        </p:nvPicPr>
        <p:blipFill>
          <a:blip r:embed="rId10"/>
          <a:stretch>
            <a:fillRect/>
          </a:stretch>
        </p:blipFill>
        <p:spPr>
          <a:xfrm>
            <a:off x="1841703" y="1916861"/>
            <a:ext cx="4047602" cy="714607"/>
          </a:xfrm>
          <a:prstGeom prst="rect">
            <a:avLst/>
          </a:prstGeom>
        </p:spPr>
      </p:pic>
      <p:pic>
        <p:nvPicPr>
          <p:cNvPr id="38" name="Picture 37" descr="A picture containing toy&#10;&#10;Description automatically generated">
            <a:extLst>
              <a:ext uri="{FF2B5EF4-FFF2-40B4-BE49-F238E27FC236}">
                <a16:creationId xmlns:a16="http://schemas.microsoft.com/office/drawing/2014/main" id="{ABE87430-AB66-8E4F-9E1F-AF721BB6B706}"/>
              </a:ext>
            </a:extLst>
          </p:cNvPr>
          <p:cNvPicPr>
            <a:picLocks noChangeAspect="1"/>
          </p:cNvPicPr>
          <p:nvPr/>
        </p:nvPicPr>
        <p:blipFill rotWithShape="1">
          <a:blip r:embed="rId11">
            <a:clrChange>
              <a:clrFrom>
                <a:srgbClr val="000000"/>
              </a:clrFrom>
              <a:clrTo>
                <a:srgbClr val="000000">
                  <a:alpha val="0"/>
                </a:srgbClr>
              </a:clrTo>
            </a:clrChange>
          </a:blip>
          <a:srcRect r="51709"/>
          <a:stretch/>
        </p:blipFill>
        <p:spPr>
          <a:xfrm>
            <a:off x="5810619" y="1102322"/>
            <a:ext cx="1189714" cy="988100"/>
          </a:xfrm>
          <a:prstGeom prst="rect">
            <a:avLst/>
          </a:prstGeom>
        </p:spPr>
      </p:pic>
      <p:pic>
        <p:nvPicPr>
          <p:cNvPr id="40" name="Picture 39">
            <a:extLst>
              <a:ext uri="{FF2B5EF4-FFF2-40B4-BE49-F238E27FC236}">
                <a16:creationId xmlns:a16="http://schemas.microsoft.com/office/drawing/2014/main" id="{9997F195-4872-294F-BDF3-DC17DC7CE65A}"/>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7754156" y="1458941"/>
            <a:ext cx="3344935" cy="1297406"/>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3CDB39-87B7-2467-8A8A-38AA8C437E4B}"/>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0" y="0"/>
            <a:ext cx="1512092" cy="846391"/>
          </a:xfrm>
          <a:prstGeom prst="rect">
            <a:avLst/>
          </a:prstGeom>
        </p:spPr>
      </p:pic>
      <p:sp>
        <p:nvSpPr>
          <p:cNvPr id="5" name="TextBox 4">
            <a:extLst>
              <a:ext uri="{FF2B5EF4-FFF2-40B4-BE49-F238E27FC236}">
                <a16:creationId xmlns:a16="http://schemas.microsoft.com/office/drawing/2014/main" id="{93129024-ED5D-6B61-42F4-4A22550225E1}"/>
              </a:ext>
            </a:extLst>
          </p:cNvPr>
          <p:cNvSpPr txBox="1"/>
          <p:nvPr/>
        </p:nvSpPr>
        <p:spPr>
          <a:xfrm>
            <a:off x="214313" y="132689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6" name="TextBox 5">
            <a:extLst>
              <a:ext uri="{FF2B5EF4-FFF2-40B4-BE49-F238E27FC236}">
                <a16:creationId xmlns:a16="http://schemas.microsoft.com/office/drawing/2014/main" id="{5130B289-8948-7A9C-D886-8FFB7EDEA601}"/>
              </a:ext>
            </a:extLst>
          </p:cNvPr>
          <p:cNvSpPr txBox="1"/>
          <p:nvPr/>
        </p:nvSpPr>
        <p:spPr>
          <a:xfrm>
            <a:off x="100013" y="3108321"/>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7" name="TextBox 6">
            <a:extLst>
              <a:ext uri="{FF2B5EF4-FFF2-40B4-BE49-F238E27FC236}">
                <a16:creationId xmlns:a16="http://schemas.microsoft.com/office/drawing/2014/main" id="{3822B681-3328-C13B-6B6F-82EE66B3BBDC}"/>
              </a:ext>
            </a:extLst>
          </p:cNvPr>
          <p:cNvSpPr txBox="1"/>
          <p:nvPr/>
        </p:nvSpPr>
        <p:spPr>
          <a:xfrm>
            <a:off x="214313" y="21706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8" name="TextBox 7">
            <a:extLst>
              <a:ext uri="{FF2B5EF4-FFF2-40B4-BE49-F238E27FC236}">
                <a16:creationId xmlns:a16="http://schemas.microsoft.com/office/drawing/2014/main" id="{774E52EC-3959-01BD-8915-2E9E3EF8F634}"/>
              </a:ext>
            </a:extLst>
          </p:cNvPr>
          <p:cNvSpPr txBox="1"/>
          <p:nvPr/>
        </p:nvSpPr>
        <p:spPr>
          <a:xfrm>
            <a:off x="214313" y="400432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46" name="Picture 45">
            <a:extLst>
              <a:ext uri="{FF2B5EF4-FFF2-40B4-BE49-F238E27FC236}">
                <a16:creationId xmlns:a16="http://schemas.microsoft.com/office/drawing/2014/main" id="{A0677D84-C7B3-04AE-1EDE-FDF58C1A15CF}"/>
              </a:ext>
            </a:extLst>
          </p:cNvPr>
          <p:cNvPicPr>
            <a:picLocks noChangeAspect="1"/>
          </p:cNvPicPr>
          <p:nvPr/>
        </p:nvPicPr>
        <p:blipFill>
          <a:blip r:embed="rId4"/>
          <a:stretch>
            <a:fillRect/>
          </a:stretch>
        </p:blipFill>
        <p:spPr>
          <a:xfrm>
            <a:off x="6647749" y="2346918"/>
            <a:ext cx="1762183" cy="521209"/>
          </a:xfrm>
          <a:prstGeom prst="rect">
            <a:avLst/>
          </a:prstGeom>
        </p:spPr>
      </p:pic>
      <p:sp>
        <p:nvSpPr>
          <p:cNvPr id="47" name="TextBox 46">
            <a:extLst>
              <a:ext uri="{FF2B5EF4-FFF2-40B4-BE49-F238E27FC236}">
                <a16:creationId xmlns:a16="http://schemas.microsoft.com/office/drawing/2014/main" id="{61F72236-46DC-439D-6B37-51C9759B5C6E}"/>
              </a:ext>
            </a:extLst>
          </p:cNvPr>
          <p:cNvSpPr txBox="1"/>
          <p:nvPr/>
        </p:nvSpPr>
        <p:spPr>
          <a:xfrm>
            <a:off x="1807639" y="476746"/>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aINS</a:t>
            </a:r>
            <a:r>
              <a:rPr lang="en-US" sz="1400" dirty="0">
                <a:latin typeface="Arial" panose="020B0604020202020204" pitchFamily="34" charset="0"/>
                <a:cs typeface="Arial" panose="020B0604020202020204" pitchFamily="34" charset="0"/>
              </a:rPr>
              <a:t> Seed-Based Functional Connectivity (n=25; main effect)</a:t>
            </a:r>
          </a:p>
        </p:txBody>
      </p:sp>
      <p:pic>
        <p:nvPicPr>
          <p:cNvPr id="3" name="Picture 2">
            <a:extLst>
              <a:ext uri="{FF2B5EF4-FFF2-40B4-BE49-F238E27FC236}">
                <a16:creationId xmlns:a16="http://schemas.microsoft.com/office/drawing/2014/main" id="{9EB71D9F-0849-FD7A-65A5-7F17BDEF281E}"/>
              </a:ext>
            </a:extLst>
          </p:cNvPr>
          <p:cNvPicPr>
            <a:picLocks noChangeAspect="1"/>
          </p:cNvPicPr>
          <p:nvPr/>
        </p:nvPicPr>
        <p:blipFill>
          <a:blip r:embed="rId5"/>
          <a:stretch>
            <a:fillRect/>
          </a:stretch>
        </p:blipFill>
        <p:spPr>
          <a:xfrm>
            <a:off x="2054808" y="1198722"/>
            <a:ext cx="3396836" cy="598762"/>
          </a:xfrm>
          <a:prstGeom prst="rect">
            <a:avLst/>
          </a:prstGeom>
        </p:spPr>
      </p:pic>
      <p:pic>
        <p:nvPicPr>
          <p:cNvPr id="10" name="Picture 9">
            <a:extLst>
              <a:ext uri="{FF2B5EF4-FFF2-40B4-BE49-F238E27FC236}">
                <a16:creationId xmlns:a16="http://schemas.microsoft.com/office/drawing/2014/main" id="{09D5116C-2038-9F58-206A-5E885D7C83ED}"/>
              </a:ext>
            </a:extLst>
          </p:cNvPr>
          <p:cNvPicPr>
            <a:picLocks noChangeAspect="1"/>
          </p:cNvPicPr>
          <p:nvPr/>
        </p:nvPicPr>
        <p:blipFill>
          <a:blip r:embed="rId6"/>
          <a:stretch>
            <a:fillRect/>
          </a:stretch>
        </p:blipFill>
        <p:spPr>
          <a:xfrm>
            <a:off x="2053264" y="1965144"/>
            <a:ext cx="3398380" cy="598762"/>
          </a:xfrm>
          <a:prstGeom prst="rect">
            <a:avLst/>
          </a:prstGeom>
        </p:spPr>
      </p:pic>
      <p:pic>
        <p:nvPicPr>
          <p:cNvPr id="12" name="Picture 11">
            <a:extLst>
              <a:ext uri="{FF2B5EF4-FFF2-40B4-BE49-F238E27FC236}">
                <a16:creationId xmlns:a16="http://schemas.microsoft.com/office/drawing/2014/main" id="{EF25F94B-A992-D236-307E-707D59279855}"/>
              </a:ext>
            </a:extLst>
          </p:cNvPr>
          <p:cNvPicPr>
            <a:picLocks noChangeAspect="1"/>
          </p:cNvPicPr>
          <p:nvPr/>
        </p:nvPicPr>
        <p:blipFill>
          <a:blip r:embed="rId7"/>
          <a:stretch>
            <a:fillRect/>
          </a:stretch>
        </p:blipFill>
        <p:spPr>
          <a:xfrm>
            <a:off x="2053264" y="2820899"/>
            <a:ext cx="3396837" cy="598762"/>
          </a:xfrm>
          <a:prstGeom prst="rect">
            <a:avLst/>
          </a:prstGeom>
        </p:spPr>
      </p:pic>
      <p:sp>
        <p:nvSpPr>
          <p:cNvPr id="15" name="TextBox 14">
            <a:extLst>
              <a:ext uri="{FF2B5EF4-FFF2-40B4-BE49-F238E27FC236}">
                <a16:creationId xmlns:a16="http://schemas.microsoft.com/office/drawing/2014/main" id="{063343AC-61EA-7463-9092-C5D20F485B5E}"/>
              </a:ext>
            </a:extLst>
          </p:cNvPr>
          <p:cNvSpPr txBox="1"/>
          <p:nvPr/>
        </p:nvSpPr>
        <p:spPr>
          <a:xfrm>
            <a:off x="3257764" y="3972412"/>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n.s</a:t>
            </a:r>
            <a:r>
              <a:rPr lang="en-US" sz="1400" dirty="0">
                <a:latin typeface="Arial" panose="020B0604020202020204" pitchFamily="34" charset="0"/>
                <a:cs typeface="Arial" panose="020B0604020202020204" pitchFamily="34" charset="0"/>
              </a:rPr>
              <a:t>.</a:t>
            </a:r>
          </a:p>
        </p:txBody>
      </p:sp>
      <p:pic>
        <p:nvPicPr>
          <p:cNvPr id="14" name="Picture 13">
            <a:extLst>
              <a:ext uri="{FF2B5EF4-FFF2-40B4-BE49-F238E27FC236}">
                <a16:creationId xmlns:a16="http://schemas.microsoft.com/office/drawing/2014/main" id="{31F109CE-FB54-F714-7556-5ABBC5ABADE3}"/>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5747526" y="1122989"/>
            <a:ext cx="3326962" cy="1304691"/>
          </a:xfrm>
          <a:prstGeom prst="rect">
            <a:avLst/>
          </a:prstGeom>
        </p:spPr>
      </p:pic>
    </p:spTree>
    <p:extLst>
      <p:ext uri="{BB962C8B-B14F-4D97-AF65-F5344CB8AC3E}">
        <p14:creationId xmlns:p14="http://schemas.microsoft.com/office/powerpoint/2010/main" val="2514741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3"/>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6"/>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7"/>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
        <p:nvSpPr>
          <p:cNvPr id="18" name="Oval 17">
            <a:extLst>
              <a:ext uri="{FF2B5EF4-FFF2-40B4-BE49-F238E27FC236}">
                <a16:creationId xmlns:a16="http://schemas.microsoft.com/office/drawing/2014/main" id="{6FFD0428-94CB-0D38-5B68-B890413B848A}"/>
              </a:ext>
            </a:extLst>
          </p:cNvPr>
          <p:cNvSpPr/>
          <p:nvPr/>
        </p:nvSpPr>
        <p:spPr>
          <a:xfrm>
            <a:off x="27031909" y="30350993"/>
            <a:ext cx="760111" cy="757316"/>
          </a:xfrm>
          <a:prstGeom prst="ellipse">
            <a:avLst/>
          </a:prstGeom>
          <a:solidFill>
            <a:srgbClr val="6161E8">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D1E6EBB-7222-F1FA-119D-FBB30C6AF83A}"/>
              </a:ext>
            </a:extLst>
          </p:cNvPr>
          <p:cNvSpPr/>
          <p:nvPr/>
        </p:nvSpPr>
        <p:spPr>
          <a:xfrm>
            <a:off x="27525272" y="30323526"/>
            <a:ext cx="744444" cy="757316"/>
          </a:xfrm>
          <a:prstGeom prst="ellipse">
            <a:avLst/>
          </a:prstGeom>
          <a:solidFill>
            <a:srgbClr val="F50005">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6D6109E-7195-A4C1-3DDE-FD7A03BC0704}"/>
              </a:ext>
            </a:extLst>
          </p:cNvPr>
          <p:cNvSpPr txBox="1"/>
          <p:nvPr/>
        </p:nvSpPr>
        <p:spPr>
          <a:xfrm>
            <a:off x="27735908" y="30571404"/>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Adolescence</a:t>
            </a:r>
          </a:p>
        </p:txBody>
      </p:sp>
      <p:sp>
        <p:nvSpPr>
          <p:cNvPr id="27" name="TextBox 26">
            <a:extLst>
              <a:ext uri="{FF2B5EF4-FFF2-40B4-BE49-F238E27FC236}">
                <a16:creationId xmlns:a16="http://schemas.microsoft.com/office/drawing/2014/main" id="{B3464CB5-74EC-CD42-946A-C8CE1C9BBA76}"/>
              </a:ext>
            </a:extLst>
          </p:cNvPr>
          <p:cNvSpPr txBox="1"/>
          <p:nvPr/>
        </p:nvSpPr>
        <p:spPr>
          <a:xfrm>
            <a:off x="26516835" y="30596428"/>
            <a:ext cx="1146000"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Childhood</a:t>
            </a:r>
          </a:p>
        </p:txBody>
      </p:sp>
    </p:spTree>
    <p:extLst>
      <p:ext uri="{BB962C8B-B14F-4D97-AF65-F5344CB8AC3E}">
        <p14:creationId xmlns:p14="http://schemas.microsoft.com/office/powerpoint/2010/main" val="185001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2B7AB-5724-CF4A-9A72-D21611C67287}"/>
              </a:ext>
            </a:extLst>
          </p:cNvPr>
          <p:cNvSpPr>
            <a:spLocks noGrp="1"/>
          </p:cNvSpPr>
          <p:nvPr>
            <p:ph type="title"/>
          </p:nvPr>
        </p:nvSpPr>
        <p:spPr>
          <a:xfrm>
            <a:off x="1047750" y="2103437"/>
            <a:ext cx="10515600" cy="1325563"/>
          </a:xfrm>
        </p:spPr>
        <p:txBody>
          <a:bodyPr/>
          <a:lstStyle/>
          <a:p>
            <a:r>
              <a:rPr lang="en-US" dirty="0"/>
              <a:t>The following slides use the three-bin breakdown of age of exposure</a:t>
            </a:r>
          </a:p>
        </p:txBody>
      </p:sp>
    </p:spTree>
    <p:extLst>
      <p:ext uri="{BB962C8B-B14F-4D97-AF65-F5344CB8AC3E}">
        <p14:creationId xmlns:p14="http://schemas.microsoft.com/office/powerpoint/2010/main" val="31777987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AFF0-A33B-1F48-8893-798450F6AEEC}"/>
              </a:ext>
            </a:extLst>
          </p:cNvPr>
          <p:cNvSpPr>
            <a:spLocks noGrp="1"/>
          </p:cNvSpPr>
          <p:nvPr>
            <p:ph type="title"/>
          </p:nvPr>
        </p:nvSpPr>
        <p:spPr>
          <a:xfrm>
            <a:off x="2478985" y="137152"/>
            <a:ext cx="10515600" cy="334100"/>
          </a:xfrm>
        </p:spPr>
        <p:txBody>
          <a:bodyPr>
            <a:noAutofit/>
          </a:bodyPr>
          <a:lstStyle/>
          <a:p>
            <a:r>
              <a:rPr lang="en-US" sz="3000" dirty="0"/>
              <a:t>mPFC Seed-Based Connectivity</a:t>
            </a:r>
          </a:p>
        </p:txBody>
      </p:sp>
      <p:sp>
        <p:nvSpPr>
          <p:cNvPr id="4" name="TextBox 3">
            <a:extLst>
              <a:ext uri="{FF2B5EF4-FFF2-40B4-BE49-F238E27FC236}">
                <a16:creationId xmlns:a16="http://schemas.microsoft.com/office/drawing/2014/main" id="{C2361962-8558-2D44-B416-F5C3B29146FB}"/>
              </a:ext>
            </a:extLst>
          </p:cNvPr>
          <p:cNvSpPr txBox="1"/>
          <p:nvPr/>
        </p:nvSpPr>
        <p:spPr>
          <a:xfrm>
            <a:off x="134264" y="4586276"/>
            <a:ext cx="2535157"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a:p>
            <a:r>
              <a:rPr lang="en-US" sz="1000" dirty="0">
                <a:latin typeface="Arial" panose="020B0604020202020204" pitchFamily="34" charset="0"/>
                <a:cs typeface="Arial" panose="020B0604020202020204" pitchFamily="34" charset="0"/>
              </a:rPr>
              <a:t>N=25</a:t>
            </a:r>
          </a:p>
        </p:txBody>
      </p:sp>
      <p:pic>
        <p:nvPicPr>
          <p:cNvPr id="6" name="Picture 5">
            <a:extLst>
              <a:ext uri="{FF2B5EF4-FFF2-40B4-BE49-F238E27FC236}">
                <a16:creationId xmlns:a16="http://schemas.microsoft.com/office/drawing/2014/main" id="{AB131101-47E6-C244-9D79-4DCB156072D0}"/>
              </a:ext>
            </a:extLst>
          </p:cNvPr>
          <p:cNvPicPr>
            <a:picLocks noChangeAspect="1"/>
          </p:cNvPicPr>
          <p:nvPr/>
        </p:nvPicPr>
        <p:blipFill>
          <a:blip r:embed="rId3"/>
          <a:stretch>
            <a:fillRect/>
          </a:stretch>
        </p:blipFill>
        <p:spPr>
          <a:xfrm>
            <a:off x="134264" y="1314592"/>
            <a:ext cx="5025833" cy="886280"/>
          </a:xfrm>
          <a:prstGeom prst="rect">
            <a:avLst/>
          </a:prstGeom>
        </p:spPr>
      </p:pic>
      <p:pic>
        <p:nvPicPr>
          <p:cNvPr id="8" name="Picture 7" descr="A group of coins&#10;&#10;Description automatically generated with low confidence">
            <a:extLst>
              <a:ext uri="{FF2B5EF4-FFF2-40B4-BE49-F238E27FC236}">
                <a16:creationId xmlns:a16="http://schemas.microsoft.com/office/drawing/2014/main" id="{4ED4E766-1D99-A94C-AB39-99679B0C567D}"/>
              </a:ext>
            </a:extLst>
          </p:cNvPr>
          <p:cNvPicPr>
            <a:picLocks noChangeAspect="1"/>
          </p:cNvPicPr>
          <p:nvPr/>
        </p:nvPicPr>
        <p:blipFill>
          <a:blip r:embed="rId4"/>
          <a:stretch>
            <a:fillRect/>
          </a:stretch>
        </p:blipFill>
        <p:spPr>
          <a:xfrm>
            <a:off x="156505" y="2346850"/>
            <a:ext cx="5025831" cy="886845"/>
          </a:xfrm>
          <a:prstGeom prst="rect">
            <a:avLst/>
          </a:prstGeom>
        </p:spPr>
      </p:pic>
      <p:pic>
        <p:nvPicPr>
          <p:cNvPr id="10" name="Picture 9">
            <a:extLst>
              <a:ext uri="{FF2B5EF4-FFF2-40B4-BE49-F238E27FC236}">
                <a16:creationId xmlns:a16="http://schemas.microsoft.com/office/drawing/2014/main" id="{9B941CA8-303E-A24A-83E0-DDE60D9A5B18}"/>
              </a:ext>
            </a:extLst>
          </p:cNvPr>
          <p:cNvPicPr>
            <a:picLocks noChangeAspect="1"/>
          </p:cNvPicPr>
          <p:nvPr/>
        </p:nvPicPr>
        <p:blipFill>
          <a:blip r:embed="rId5"/>
          <a:stretch>
            <a:fillRect/>
          </a:stretch>
        </p:blipFill>
        <p:spPr>
          <a:xfrm>
            <a:off x="156505" y="3466563"/>
            <a:ext cx="5029029" cy="886845"/>
          </a:xfrm>
          <a:prstGeom prst="rect">
            <a:avLst/>
          </a:prstGeom>
        </p:spPr>
      </p:pic>
      <p:pic>
        <p:nvPicPr>
          <p:cNvPr id="14" name="Picture 13">
            <a:extLst>
              <a:ext uri="{FF2B5EF4-FFF2-40B4-BE49-F238E27FC236}">
                <a16:creationId xmlns:a16="http://schemas.microsoft.com/office/drawing/2014/main" id="{2F67E613-843D-2A43-B2C8-21C2B467FBBE}"/>
              </a:ext>
            </a:extLst>
          </p:cNvPr>
          <p:cNvPicPr>
            <a:picLocks noChangeAspect="1"/>
          </p:cNvPicPr>
          <p:nvPr/>
        </p:nvPicPr>
        <p:blipFill rotWithShape="1">
          <a:blip r:embed="rId6"/>
          <a:srcRect r="75000"/>
          <a:stretch/>
        </p:blipFill>
        <p:spPr>
          <a:xfrm>
            <a:off x="590550" y="5452571"/>
            <a:ext cx="1517487" cy="1071328"/>
          </a:xfrm>
          <a:prstGeom prst="rect">
            <a:avLst/>
          </a:prstGeom>
        </p:spPr>
      </p:pic>
      <p:sp>
        <p:nvSpPr>
          <p:cNvPr id="17" name="TextBox 16">
            <a:extLst>
              <a:ext uri="{FF2B5EF4-FFF2-40B4-BE49-F238E27FC236}">
                <a16:creationId xmlns:a16="http://schemas.microsoft.com/office/drawing/2014/main" id="{053853C1-7F1C-3444-8332-5F060F531662}"/>
              </a:ext>
            </a:extLst>
          </p:cNvPr>
          <p:cNvSpPr txBox="1"/>
          <p:nvPr/>
        </p:nvSpPr>
        <p:spPr>
          <a:xfrm>
            <a:off x="9680906" y="4718896"/>
            <a:ext cx="2535157"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a:p>
            <a:r>
              <a:rPr lang="en-US" sz="1000" dirty="0">
                <a:latin typeface="Arial" panose="020B0604020202020204" pitchFamily="34" charset="0"/>
                <a:cs typeface="Arial" panose="020B0604020202020204" pitchFamily="34" charset="0"/>
              </a:rPr>
              <a:t>N=21 (no MCI participants)</a:t>
            </a:r>
          </a:p>
        </p:txBody>
      </p:sp>
      <p:pic>
        <p:nvPicPr>
          <p:cNvPr id="18" name="Picture 17">
            <a:extLst>
              <a:ext uri="{FF2B5EF4-FFF2-40B4-BE49-F238E27FC236}">
                <a16:creationId xmlns:a16="http://schemas.microsoft.com/office/drawing/2014/main" id="{93C2ACE7-FFB6-E743-9323-7031D49C983C}"/>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78572" y="285388"/>
            <a:ext cx="2478985" cy="807721"/>
          </a:xfrm>
          <a:prstGeom prst="rect">
            <a:avLst/>
          </a:prstGeom>
        </p:spPr>
      </p:pic>
      <p:pic>
        <p:nvPicPr>
          <p:cNvPr id="5" name="Picture 4" descr="A group of coins&#10;&#10;Description automatically generated with low confidence">
            <a:extLst>
              <a:ext uri="{FF2B5EF4-FFF2-40B4-BE49-F238E27FC236}">
                <a16:creationId xmlns:a16="http://schemas.microsoft.com/office/drawing/2014/main" id="{CE403805-615A-0A41-A290-FC86DAB4AC4A}"/>
              </a:ext>
            </a:extLst>
          </p:cNvPr>
          <p:cNvPicPr>
            <a:picLocks noChangeAspect="1"/>
          </p:cNvPicPr>
          <p:nvPr/>
        </p:nvPicPr>
        <p:blipFill>
          <a:blip r:embed="rId8"/>
          <a:stretch>
            <a:fillRect/>
          </a:stretch>
        </p:blipFill>
        <p:spPr>
          <a:xfrm>
            <a:off x="7031905" y="1379342"/>
            <a:ext cx="5025833" cy="886380"/>
          </a:xfrm>
          <a:prstGeom prst="rect">
            <a:avLst/>
          </a:prstGeom>
        </p:spPr>
      </p:pic>
      <p:pic>
        <p:nvPicPr>
          <p:cNvPr id="9" name="Picture 8">
            <a:extLst>
              <a:ext uri="{FF2B5EF4-FFF2-40B4-BE49-F238E27FC236}">
                <a16:creationId xmlns:a16="http://schemas.microsoft.com/office/drawing/2014/main" id="{886083C1-F63D-0C41-9F89-2CD8DFD2B7E1}"/>
              </a:ext>
            </a:extLst>
          </p:cNvPr>
          <p:cNvPicPr>
            <a:picLocks noChangeAspect="1"/>
          </p:cNvPicPr>
          <p:nvPr/>
        </p:nvPicPr>
        <p:blipFill>
          <a:blip r:embed="rId9"/>
          <a:stretch>
            <a:fillRect/>
          </a:stretch>
        </p:blipFill>
        <p:spPr>
          <a:xfrm>
            <a:off x="7078347" y="2363697"/>
            <a:ext cx="4932947" cy="869998"/>
          </a:xfrm>
          <a:prstGeom prst="rect">
            <a:avLst/>
          </a:prstGeom>
        </p:spPr>
      </p:pic>
      <p:pic>
        <p:nvPicPr>
          <p:cNvPr id="12" name="Picture 11" descr="A group of coins&#10;&#10;Description automatically generated with low confidence">
            <a:extLst>
              <a:ext uri="{FF2B5EF4-FFF2-40B4-BE49-F238E27FC236}">
                <a16:creationId xmlns:a16="http://schemas.microsoft.com/office/drawing/2014/main" id="{C27DF5E1-CA7D-1343-8A44-836841ED0D08}"/>
              </a:ext>
            </a:extLst>
          </p:cNvPr>
          <p:cNvPicPr>
            <a:picLocks noChangeAspect="1"/>
          </p:cNvPicPr>
          <p:nvPr/>
        </p:nvPicPr>
        <p:blipFill>
          <a:blip r:embed="rId10"/>
          <a:stretch>
            <a:fillRect/>
          </a:stretch>
        </p:blipFill>
        <p:spPr>
          <a:xfrm>
            <a:off x="7078347" y="3348873"/>
            <a:ext cx="5025265" cy="886280"/>
          </a:xfrm>
          <a:prstGeom prst="rect">
            <a:avLst/>
          </a:prstGeom>
        </p:spPr>
      </p:pic>
      <p:pic>
        <p:nvPicPr>
          <p:cNvPr id="15" name="Picture 14">
            <a:extLst>
              <a:ext uri="{FF2B5EF4-FFF2-40B4-BE49-F238E27FC236}">
                <a16:creationId xmlns:a16="http://schemas.microsoft.com/office/drawing/2014/main" id="{EC068598-CECA-FB49-839A-287DDDA98379}"/>
              </a:ext>
            </a:extLst>
          </p:cNvPr>
          <p:cNvPicPr>
            <a:picLocks noChangeAspect="1"/>
          </p:cNvPicPr>
          <p:nvPr/>
        </p:nvPicPr>
        <p:blipFill rotWithShape="1">
          <a:blip r:embed="rId11"/>
          <a:srcRect r="50012"/>
          <a:stretch/>
        </p:blipFill>
        <p:spPr>
          <a:xfrm>
            <a:off x="8382736" y="5478658"/>
            <a:ext cx="3039228" cy="1071328"/>
          </a:xfrm>
          <a:prstGeom prst="rect">
            <a:avLst/>
          </a:prstGeom>
        </p:spPr>
      </p:pic>
    </p:spTree>
    <p:extLst>
      <p:ext uri="{BB962C8B-B14F-4D97-AF65-F5344CB8AC3E}">
        <p14:creationId xmlns:p14="http://schemas.microsoft.com/office/powerpoint/2010/main" val="968156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92F8-9678-CF47-8A74-04810E2FAC81}"/>
              </a:ext>
            </a:extLst>
          </p:cNvPr>
          <p:cNvSpPr>
            <a:spLocks noGrp="1"/>
          </p:cNvSpPr>
          <p:nvPr>
            <p:ph type="title"/>
          </p:nvPr>
        </p:nvSpPr>
        <p:spPr/>
        <p:txBody>
          <a:bodyPr/>
          <a:lstStyle/>
          <a:p>
            <a:r>
              <a:rPr lang="en-US" dirty="0" err="1"/>
              <a:t>Nacc</a:t>
            </a:r>
            <a:r>
              <a:rPr lang="en-US" dirty="0"/>
              <a:t> Seed-Based Connectivity</a:t>
            </a:r>
          </a:p>
        </p:txBody>
      </p:sp>
      <p:pic>
        <p:nvPicPr>
          <p:cNvPr id="4" name="Picture 3" descr="A group of coins&#10;&#10;Description automatically generated with low confidence">
            <a:extLst>
              <a:ext uri="{FF2B5EF4-FFF2-40B4-BE49-F238E27FC236}">
                <a16:creationId xmlns:a16="http://schemas.microsoft.com/office/drawing/2014/main" id="{77B0C25A-56CE-124F-A8C5-C08DEAF8B1AF}"/>
              </a:ext>
            </a:extLst>
          </p:cNvPr>
          <p:cNvPicPr>
            <a:picLocks noChangeAspect="1"/>
          </p:cNvPicPr>
          <p:nvPr/>
        </p:nvPicPr>
        <p:blipFill>
          <a:blip r:embed="rId3"/>
          <a:stretch>
            <a:fillRect/>
          </a:stretch>
        </p:blipFill>
        <p:spPr>
          <a:xfrm>
            <a:off x="0" y="2584275"/>
            <a:ext cx="4788568" cy="844725"/>
          </a:xfrm>
          <a:prstGeom prst="rect">
            <a:avLst/>
          </a:prstGeom>
        </p:spPr>
      </p:pic>
      <p:pic>
        <p:nvPicPr>
          <p:cNvPr id="6" name="Picture 5">
            <a:extLst>
              <a:ext uri="{FF2B5EF4-FFF2-40B4-BE49-F238E27FC236}">
                <a16:creationId xmlns:a16="http://schemas.microsoft.com/office/drawing/2014/main" id="{CCD739E2-A59F-E540-8233-339A79BAFB09}"/>
              </a:ext>
            </a:extLst>
          </p:cNvPr>
          <p:cNvPicPr>
            <a:picLocks noChangeAspect="1"/>
          </p:cNvPicPr>
          <p:nvPr/>
        </p:nvPicPr>
        <p:blipFill>
          <a:blip r:embed="rId4"/>
          <a:stretch>
            <a:fillRect/>
          </a:stretch>
        </p:blipFill>
        <p:spPr>
          <a:xfrm>
            <a:off x="1" y="3438517"/>
            <a:ext cx="4788568" cy="844725"/>
          </a:xfrm>
          <a:prstGeom prst="rect">
            <a:avLst/>
          </a:prstGeom>
        </p:spPr>
      </p:pic>
      <p:pic>
        <p:nvPicPr>
          <p:cNvPr id="10" name="Picture 9" descr="A group of coins&#10;&#10;Description automatically generated with low confidence">
            <a:extLst>
              <a:ext uri="{FF2B5EF4-FFF2-40B4-BE49-F238E27FC236}">
                <a16:creationId xmlns:a16="http://schemas.microsoft.com/office/drawing/2014/main" id="{9B3B5EFA-85A6-2F45-B0A3-819523C6F6D6}"/>
              </a:ext>
            </a:extLst>
          </p:cNvPr>
          <p:cNvPicPr>
            <a:picLocks noChangeAspect="1"/>
          </p:cNvPicPr>
          <p:nvPr/>
        </p:nvPicPr>
        <p:blipFill rotWithShape="1">
          <a:blip r:embed="rId5"/>
          <a:srcRect l="25066" r="24606"/>
          <a:stretch/>
        </p:blipFill>
        <p:spPr>
          <a:xfrm>
            <a:off x="585127" y="5176829"/>
            <a:ext cx="3601862" cy="1262179"/>
          </a:xfrm>
          <a:prstGeom prst="rect">
            <a:avLst/>
          </a:prstGeom>
        </p:spPr>
      </p:pic>
      <p:pic>
        <p:nvPicPr>
          <p:cNvPr id="14" name="Picture 13" descr="A group of coins&#10;&#10;Description automatically generated with low confidence">
            <a:extLst>
              <a:ext uri="{FF2B5EF4-FFF2-40B4-BE49-F238E27FC236}">
                <a16:creationId xmlns:a16="http://schemas.microsoft.com/office/drawing/2014/main" id="{3ACD431B-528A-5843-B2AF-F68812290EEA}"/>
              </a:ext>
            </a:extLst>
          </p:cNvPr>
          <p:cNvPicPr>
            <a:picLocks noChangeAspect="1"/>
          </p:cNvPicPr>
          <p:nvPr/>
        </p:nvPicPr>
        <p:blipFill>
          <a:blip r:embed="rId6"/>
          <a:stretch>
            <a:fillRect/>
          </a:stretch>
        </p:blipFill>
        <p:spPr>
          <a:xfrm>
            <a:off x="7098632" y="2593792"/>
            <a:ext cx="4788568" cy="844725"/>
          </a:xfrm>
          <a:prstGeom prst="rect">
            <a:avLst/>
          </a:prstGeom>
        </p:spPr>
      </p:pic>
      <p:pic>
        <p:nvPicPr>
          <p:cNvPr id="38" name="Picture 37" descr="A group of coins&#10;&#10;Description automatically generated with low confidence">
            <a:extLst>
              <a:ext uri="{FF2B5EF4-FFF2-40B4-BE49-F238E27FC236}">
                <a16:creationId xmlns:a16="http://schemas.microsoft.com/office/drawing/2014/main" id="{EBDDD544-7378-2749-91E3-BA6B36E96736}"/>
              </a:ext>
            </a:extLst>
          </p:cNvPr>
          <p:cNvPicPr>
            <a:picLocks noChangeAspect="1"/>
          </p:cNvPicPr>
          <p:nvPr/>
        </p:nvPicPr>
        <p:blipFill rotWithShape="1">
          <a:blip r:embed="rId7"/>
          <a:srcRect l="24277" r="25197"/>
          <a:stretch/>
        </p:blipFill>
        <p:spPr>
          <a:xfrm>
            <a:off x="7955557" y="5176829"/>
            <a:ext cx="3619234" cy="1262179"/>
          </a:xfrm>
          <a:prstGeom prst="rect">
            <a:avLst/>
          </a:prstGeom>
        </p:spPr>
      </p:pic>
    </p:spTree>
    <p:extLst>
      <p:ext uri="{BB962C8B-B14F-4D97-AF65-F5344CB8AC3E}">
        <p14:creationId xmlns:p14="http://schemas.microsoft.com/office/powerpoint/2010/main" val="2311980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0915-88D2-3C48-BC62-D31A4CCA8D60}"/>
              </a:ext>
            </a:extLst>
          </p:cNvPr>
          <p:cNvSpPr>
            <a:spLocks noGrp="1"/>
          </p:cNvSpPr>
          <p:nvPr>
            <p:ph type="title"/>
          </p:nvPr>
        </p:nvSpPr>
        <p:spPr/>
        <p:txBody>
          <a:bodyPr/>
          <a:lstStyle/>
          <a:p>
            <a:r>
              <a:rPr lang="en-US" dirty="0"/>
              <a:t>Auditory Network Seed Based Connectivity</a:t>
            </a:r>
          </a:p>
        </p:txBody>
      </p:sp>
      <p:pic>
        <p:nvPicPr>
          <p:cNvPr id="5" name="Picture 4">
            <a:extLst>
              <a:ext uri="{FF2B5EF4-FFF2-40B4-BE49-F238E27FC236}">
                <a16:creationId xmlns:a16="http://schemas.microsoft.com/office/drawing/2014/main" id="{B3F9CEE6-8A11-3A41-848E-16431633805A}"/>
              </a:ext>
            </a:extLst>
          </p:cNvPr>
          <p:cNvPicPr>
            <a:picLocks noChangeAspect="1"/>
          </p:cNvPicPr>
          <p:nvPr/>
        </p:nvPicPr>
        <p:blipFill>
          <a:blip r:embed="rId2"/>
          <a:stretch>
            <a:fillRect/>
          </a:stretch>
        </p:blipFill>
        <p:spPr>
          <a:xfrm>
            <a:off x="6304547" y="2024201"/>
            <a:ext cx="5438274" cy="959336"/>
          </a:xfrm>
          <a:prstGeom prst="rect">
            <a:avLst/>
          </a:prstGeom>
        </p:spPr>
      </p:pic>
      <p:pic>
        <p:nvPicPr>
          <p:cNvPr id="7" name="Picture 6">
            <a:extLst>
              <a:ext uri="{FF2B5EF4-FFF2-40B4-BE49-F238E27FC236}">
                <a16:creationId xmlns:a16="http://schemas.microsoft.com/office/drawing/2014/main" id="{035ACBC6-23E2-4B4E-A246-AE0C0C92315E}"/>
              </a:ext>
            </a:extLst>
          </p:cNvPr>
          <p:cNvPicPr>
            <a:picLocks noChangeAspect="1"/>
          </p:cNvPicPr>
          <p:nvPr/>
        </p:nvPicPr>
        <p:blipFill>
          <a:blip r:embed="rId3"/>
          <a:stretch>
            <a:fillRect/>
          </a:stretch>
        </p:blipFill>
        <p:spPr>
          <a:xfrm>
            <a:off x="6298437" y="3103558"/>
            <a:ext cx="5444384" cy="959336"/>
          </a:xfrm>
          <a:prstGeom prst="rect">
            <a:avLst/>
          </a:prstGeom>
        </p:spPr>
      </p:pic>
      <p:pic>
        <p:nvPicPr>
          <p:cNvPr id="9" name="Picture 8">
            <a:extLst>
              <a:ext uri="{FF2B5EF4-FFF2-40B4-BE49-F238E27FC236}">
                <a16:creationId xmlns:a16="http://schemas.microsoft.com/office/drawing/2014/main" id="{BBE6AEEF-1E47-494D-9068-AF91114B2092}"/>
              </a:ext>
            </a:extLst>
          </p:cNvPr>
          <p:cNvPicPr>
            <a:picLocks noChangeAspect="1"/>
          </p:cNvPicPr>
          <p:nvPr/>
        </p:nvPicPr>
        <p:blipFill>
          <a:blip r:embed="rId4"/>
          <a:stretch>
            <a:fillRect/>
          </a:stretch>
        </p:blipFill>
        <p:spPr>
          <a:xfrm>
            <a:off x="6304547" y="4134789"/>
            <a:ext cx="5438274" cy="959336"/>
          </a:xfrm>
          <a:prstGeom prst="rect">
            <a:avLst/>
          </a:prstGeom>
        </p:spPr>
      </p:pic>
      <p:pic>
        <p:nvPicPr>
          <p:cNvPr id="11" name="Picture 10">
            <a:extLst>
              <a:ext uri="{FF2B5EF4-FFF2-40B4-BE49-F238E27FC236}">
                <a16:creationId xmlns:a16="http://schemas.microsoft.com/office/drawing/2014/main" id="{3637649A-E075-1141-A957-594908F05359}"/>
              </a:ext>
            </a:extLst>
          </p:cNvPr>
          <p:cNvPicPr>
            <a:picLocks noChangeAspect="1"/>
          </p:cNvPicPr>
          <p:nvPr/>
        </p:nvPicPr>
        <p:blipFill rotWithShape="1">
          <a:blip r:embed="rId5"/>
          <a:srcRect r="74934"/>
          <a:stretch/>
        </p:blipFill>
        <p:spPr>
          <a:xfrm>
            <a:off x="8245644" y="5197000"/>
            <a:ext cx="1884946" cy="1326561"/>
          </a:xfrm>
          <a:prstGeom prst="rect">
            <a:avLst/>
          </a:prstGeom>
        </p:spPr>
      </p:pic>
    </p:spTree>
    <p:extLst>
      <p:ext uri="{BB962C8B-B14F-4D97-AF65-F5344CB8AC3E}">
        <p14:creationId xmlns:p14="http://schemas.microsoft.com/office/powerpoint/2010/main" val="211146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646331"/>
          </a:xfrm>
          <a:prstGeom prst="rect">
            <a:avLst/>
          </a:prstGeom>
          <a:noFill/>
        </p:spPr>
        <p:txBody>
          <a:bodyPr wrap="square" rtlCol="0">
            <a:spAutoFit/>
          </a:bodyPr>
          <a:lstStyle/>
          <a:p>
            <a:r>
              <a:rPr lang="en-US" dirty="0"/>
              <a:t>mPFC Seed Based Functional Connectivity n=18</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7302</TotalTime>
  <Words>2041</Words>
  <Application>Microsoft Macintosh PowerPoint</Application>
  <PresentationFormat>Widescreen</PresentationFormat>
  <Paragraphs>319</Paragraphs>
  <Slides>49</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49</vt:i4>
      </vt:variant>
    </vt:vector>
  </HeadingPairs>
  <TitlesOfParts>
    <vt:vector size="53"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following slides use the three-bin breakdown of age of exposure</vt:lpstr>
      <vt:lpstr>mPFC Seed-Based Connectivity</vt:lpstr>
      <vt:lpstr>Nacc Seed-Based Connectivity</vt:lpstr>
      <vt:lpstr>Auditory Network Seed Based Connectivity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Nicholas Kathios</cp:lastModifiedBy>
  <cp:revision>80</cp:revision>
  <cp:lastPrinted>2022-03-11T01:02:28Z</cp:lastPrinted>
  <dcterms:created xsi:type="dcterms:W3CDTF">2022-01-13T17:11:28Z</dcterms:created>
  <dcterms:modified xsi:type="dcterms:W3CDTF">2023-03-21T18:04:18Z</dcterms:modified>
</cp:coreProperties>
</file>